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notesSlides/notesSlide30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notesSlides/notesSlide5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Default Extension="gif" ContentType="image/gif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notesSlides/notesSlide5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notesSlides/notesSlide5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notesSlides/notesSlide40.xml" ContentType="application/vnd.openxmlformats-officedocument.presentationml.notes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335" r:id="rId2"/>
    <p:sldId id="597" r:id="rId3"/>
    <p:sldId id="611" r:id="rId4"/>
    <p:sldId id="593" r:id="rId5"/>
    <p:sldId id="598" r:id="rId6"/>
    <p:sldId id="599" r:id="rId7"/>
    <p:sldId id="600" r:id="rId8"/>
    <p:sldId id="591" r:id="rId9"/>
    <p:sldId id="592" r:id="rId10"/>
    <p:sldId id="505" r:id="rId11"/>
    <p:sldId id="619" r:id="rId12"/>
    <p:sldId id="506" r:id="rId13"/>
    <p:sldId id="507" r:id="rId14"/>
    <p:sldId id="601" r:id="rId15"/>
    <p:sldId id="510" r:id="rId16"/>
    <p:sldId id="511" r:id="rId17"/>
    <p:sldId id="512" r:id="rId18"/>
    <p:sldId id="513" r:id="rId19"/>
    <p:sldId id="514" r:id="rId20"/>
    <p:sldId id="515" r:id="rId21"/>
    <p:sldId id="516" r:id="rId22"/>
    <p:sldId id="517" r:id="rId23"/>
    <p:sldId id="518" r:id="rId24"/>
    <p:sldId id="602" r:id="rId25"/>
    <p:sldId id="519" r:id="rId26"/>
    <p:sldId id="530" r:id="rId27"/>
    <p:sldId id="531" r:id="rId28"/>
    <p:sldId id="603" r:id="rId29"/>
    <p:sldId id="604" r:id="rId30"/>
    <p:sldId id="532" r:id="rId31"/>
    <p:sldId id="520" r:id="rId32"/>
    <p:sldId id="521" r:id="rId33"/>
    <p:sldId id="522" r:id="rId34"/>
    <p:sldId id="523" r:id="rId35"/>
    <p:sldId id="524" r:id="rId36"/>
    <p:sldId id="525" r:id="rId37"/>
    <p:sldId id="526" r:id="rId38"/>
    <p:sldId id="527" r:id="rId39"/>
    <p:sldId id="528" r:id="rId40"/>
    <p:sldId id="529" r:id="rId41"/>
    <p:sldId id="533" r:id="rId42"/>
    <p:sldId id="605" r:id="rId43"/>
    <p:sldId id="535" r:id="rId44"/>
    <p:sldId id="590" r:id="rId45"/>
    <p:sldId id="609" r:id="rId46"/>
    <p:sldId id="610" r:id="rId47"/>
    <p:sldId id="534" r:id="rId48"/>
    <p:sldId id="538" r:id="rId49"/>
    <p:sldId id="540" r:id="rId50"/>
    <p:sldId id="606" r:id="rId51"/>
    <p:sldId id="612" r:id="rId52"/>
    <p:sldId id="613" r:id="rId53"/>
    <p:sldId id="614" r:id="rId54"/>
    <p:sldId id="615" r:id="rId55"/>
    <p:sldId id="616" r:id="rId56"/>
    <p:sldId id="617" r:id="rId57"/>
    <p:sldId id="622" r:id="rId58"/>
    <p:sldId id="623" r:id="rId59"/>
    <p:sldId id="618" r:id="rId60"/>
    <p:sldId id="334" r:id="rId61"/>
  </p:sldIdLst>
  <p:sldSz cx="9144000" cy="6858000" type="screen4x3"/>
  <p:notesSz cx="6858000" cy="91440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F00FF"/>
    <a:srgbClr val="65898E"/>
    <a:srgbClr val="80AEB3"/>
    <a:srgbClr val="E63F32"/>
    <a:srgbClr val="E00E18"/>
    <a:srgbClr val="2A6A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8438" autoAdjust="0"/>
  </p:normalViewPr>
  <p:slideViewPr>
    <p:cSldViewPr snapToGrid="0">
      <p:cViewPr>
        <p:scale>
          <a:sx n="100" d="100"/>
          <a:sy n="100" d="100"/>
        </p:scale>
        <p:origin x="-432" y="-264"/>
      </p:cViewPr>
      <p:guideLst>
        <p:guide orient="horz" pos="1488"/>
        <p:guide pos="47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96"/>
    </p:cViewPr>
  </p:sorterViewPr>
  <p:notesViewPr>
    <p:cSldViewPr snapToGrid="0">
      <p:cViewPr varScale="1">
        <p:scale>
          <a:sx n="79" d="100"/>
          <a:sy n="79" d="100"/>
        </p:scale>
        <p:origin x="-226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handoutMaster" Target="handoutMasters/handoutMaster1.xml"/><Relationship Id="rId64" Type="http://schemas.openxmlformats.org/officeDocument/2006/relationships/printerSettings" Target="printerSettings/printerSettings1.bin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E2295E-9E2E-5D4B-90E1-8AFCC9846350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dirty="0"/>
              <a:t>Mastertextformat bearbeiten</a:t>
            </a:r>
          </a:p>
          <a:p>
            <a:pPr lvl="1"/>
            <a:r>
              <a:rPr lang="de-CH" noProof="0" dirty="0"/>
              <a:t>Zweite Ebene</a:t>
            </a:r>
          </a:p>
          <a:p>
            <a:pPr lvl="2"/>
            <a:r>
              <a:rPr lang="de-CH" noProof="0" dirty="0"/>
              <a:t>Dritte Ebene</a:t>
            </a:r>
          </a:p>
          <a:p>
            <a:pPr lvl="3"/>
            <a:r>
              <a:rPr lang="de-CH" noProof="0" dirty="0"/>
              <a:t>Vierte Ebene</a:t>
            </a:r>
          </a:p>
          <a:p>
            <a:pPr lvl="4"/>
            <a:r>
              <a:rPr lang="de-CH" noProof="0" dirty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FE3E11-37CC-B348-B6C6-72E7F5E316CE}" type="slidenum">
              <a:rPr lang="de-CH"/>
              <a:pPr/>
              <a:t>1</a:t>
            </a:fld>
            <a:endParaRPr lang="de-CH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8C8B02-9965-3C46-ACBC-07E853095D76}" type="slidenum">
              <a:rPr lang="en-US"/>
              <a:pPr/>
              <a:t>16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AEEBA-B016-BA40-B850-68B509B63793}" type="slidenum">
              <a:rPr lang="en-US"/>
              <a:pPr/>
              <a:t>17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60467-3FDE-BC4F-92DB-493781F5DAF8}" type="slidenum">
              <a:rPr lang="en-US"/>
              <a:pPr/>
              <a:t>18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45E5E-5FAE-8448-B4A9-CB79D5393E21}" type="slidenum">
              <a:rPr lang="en-US"/>
              <a:pPr/>
              <a:t>19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E930B-0178-6B4C-982F-BE8877838392}" type="slidenum">
              <a:rPr lang="en-US"/>
              <a:pPr/>
              <a:t>20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6AEFC5-E97A-3A40-B7EB-8757ED111CA6}" type="slidenum">
              <a:rPr lang="en-US"/>
              <a:pPr/>
              <a:t>21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0CA04-3A94-6542-A3E7-17858AD40624}" type="slidenum">
              <a:rPr lang="en-US"/>
              <a:pPr/>
              <a:t>22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53B097-611F-8A4E-956A-287322ACF4BD}" type="slidenum">
              <a:rPr lang="en-US"/>
              <a:pPr/>
              <a:t>23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53B097-611F-8A4E-956A-287322ACF4BD}" type="slidenum">
              <a:rPr lang="en-US"/>
              <a:pPr/>
              <a:t>24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94EB7-F880-BE4F-AE12-3134D1FB3BCC}" type="slidenum">
              <a:rPr lang="en-US"/>
              <a:pPr/>
              <a:t>25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9E58A-01A3-B040-BECC-6F64982E7542}" type="slidenum">
              <a:rPr lang="en-US"/>
              <a:pPr/>
              <a:t>2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- Aim: Ranking thinngs:  We do it al the time</a:t>
            </a:r>
          </a:p>
          <a:p>
            <a:r>
              <a:rPr lang="en-US"/>
              <a:t> - Needed  (we do it all the  time! When buying things, bananas, …, sports (olympics, Tennis)</a:t>
            </a:r>
          </a:p>
          <a:p>
            <a:r>
              <a:rPr lang="en-US"/>
              <a:t>                   investment in AAA, AAA-,…</a:t>
            </a:r>
          </a:p>
          <a:p>
            <a:r>
              <a:rPr lang="en-US"/>
              <a:t>                only in paradis Eva had no choice of  men!</a:t>
            </a:r>
          </a:p>
          <a:p>
            <a:r>
              <a:rPr lang="en-US"/>
              <a:t> What ? In academics: a student  shops  for the best education</a:t>
            </a:r>
          </a:p>
          <a:p>
            <a:r>
              <a:rPr lang="en-US"/>
              <a:t>                a department wants to hire the best   people, wants to give salary according to ‘quality’</a:t>
            </a:r>
          </a:p>
          <a:p>
            <a:r>
              <a:rPr lang="en-US"/>
              <a:t>                a political body wants to support institutions according to  their ranking</a:t>
            </a:r>
          </a:p>
          <a:p>
            <a:r>
              <a:rPr lang="en-US"/>
              <a:t>               Ranking  across  fields (compare mathematics   with sociology) [Compare  100 meters running </a:t>
            </a:r>
          </a:p>
          <a:p>
            <a:r>
              <a:rPr lang="en-US"/>
              <a:t>               with latin dancing]</a:t>
            </a:r>
          </a:p>
          <a:p>
            <a:pPr>
              <a:buFontTx/>
              <a:buChar char="-"/>
            </a:pPr>
            <a:r>
              <a:rPr lang="en-US"/>
              <a:t>How? Simple,  quick, objective, unerring, with numbers, gut  feeling, </a:t>
            </a:r>
          </a:p>
          <a:p>
            <a:r>
              <a:rPr lang="en-US"/>
              <a:t>  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17E55-14C1-BE42-B03F-19D740E30318}" type="slidenum">
              <a:rPr lang="en-US"/>
              <a:pPr/>
              <a:t>26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People:  Not a new effect:. Statementsi  n expert letters: ‘She publishes in good journals, ‘ ‘ most of his articles are in low level journals</a:t>
            </a:r>
          </a:p>
          <a:p>
            <a:r>
              <a:rPr lang="en-US"/>
              <a:t>Chemistry: members of the  search committee  present  wheight articles by impact factors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98618-5B35-FB41-B0A0-9541EC4DE82E}" type="slidenum">
              <a:rPr lang="en-US"/>
              <a:pPr/>
              <a:t>27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People:  Not a new effect:. Statementsi  n expert letters: ‘She publishes in good journals, ‘ ‘ most of his articles are in low level journals</a:t>
            </a:r>
          </a:p>
          <a:p>
            <a:r>
              <a:rPr lang="en-US"/>
              <a:t>Chemistry: members of the  search committee  present  wheight articles by impact factors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98618-5B35-FB41-B0A0-9541EC4DE82E}" type="slidenum">
              <a:rPr lang="en-US"/>
              <a:pPr/>
              <a:t>28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People:  Not a new effect:. Statementsi  n expert letters: ‘She publishes in good journals, ‘ ‘ most of his articles are in low level journals</a:t>
            </a:r>
          </a:p>
          <a:p>
            <a:r>
              <a:rPr lang="en-US"/>
              <a:t>Chemistry: members of the  search committee  present  wheight articles by impact factors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98618-5B35-FB41-B0A0-9541EC4DE82E}" type="slidenum">
              <a:rPr lang="en-US"/>
              <a:pPr/>
              <a:t>29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People:  Not a new effect:. Statementsi  n expert letters: ‘She publishes in good journals, ‘ ‘ most of his articles are in low level journals</a:t>
            </a:r>
          </a:p>
          <a:p>
            <a:r>
              <a:rPr lang="en-US"/>
              <a:t>Chemistry: members of the  search committee  present  wheight articles by impact factors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4BD8C-064B-C547-9C74-944CE20DA5D0}" type="slidenum">
              <a:rPr lang="en-US"/>
              <a:pPr/>
              <a:t>30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People:  Not a new effect:. Statementsi  n expert letters: ‘She publishes in good journals, ‘ ‘ most of his articles are in low level journals</a:t>
            </a:r>
          </a:p>
          <a:p>
            <a:r>
              <a:rPr lang="en-US"/>
              <a:t>Chemistry: members of the  search committee  present  wheight articles by impact factors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6C883-2A72-1C47-8D26-716E8511A226}" type="slidenum">
              <a:rPr lang="en-US"/>
              <a:pPr/>
              <a:t>31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64A3B-9940-4848-B178-BC20C0032D26}" type="slidenum">
              <a:rPr lang="en-US"/>
              <a:pPr/>
              <a:t>32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A22D3-C39D-BF45-8FBF-E0F5C66396EF}" type="slidenum">
              <a:rPr lang="en-US"/>
              <a:pPr/>
              <a:t>33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619B4C-1C2C-124A-B3D6-ACD5BFAFFD82}" type="slidenum">
              <a:rPr lang="en-US"/>
              <a:pPr/>
              <a:t>34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C4E55-48C2-CB47-A18C-451FEB570ED2}" type="slidenum">
              <a:rPr lang="en-US"/>
              <a:pPr/>
              <a:t>35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personally have a different ranking. SINUM has more shallow papers than Numerische Mathemaitk .SINUM</a:t>
            </a:r>
          </a:p>
          <a:p>
            <a:r>
              <a:rPr lang="en-US"/>
              <a:t>Has a restriction on the length of the  articles. </a:t>
            </a:r>
          </a:p>
          <a:p>
            <a:r>
              <a:rPr lang="en-US"/>
              <a:t>Math Comp is better than the other three on FEM.If you look for articles in numerics of ode’s it is BIT one has to look at,…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9E58A-01A3-B040-BECC-6F64982E7542}" type="slidenum">
              <a:rPr lang="en-US"/>
              <a:pPr/>
              <a:t>3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- Aim: Ranking thinngs:  We do it al the time</a:t>
            </a:r>
          </a:p>
          <a:p>
            <a:r>
              <a:rPr lang="en-US"/>
              <a:t> - Needed  (we do it all the  time! When buying things, bananas, …, sports (olympics, Tennis)</a:t>
            </a:r>
          </a:p>
          <a:p>
            <a:r>
              <a:rPr lang="en-US"/>
              <a:t>                   investment in AAA, AAA-,…</a:t>
            </a:r>
          </a:p>
          <a:p>
            <a:r>
              <a:rPr lang="en-US"/>
              <a:t>                only in paradis Eva had no choice of  men!</a:t>
            </a:r>
          </a:p>
          <a:p>
            <a:r>
              <a:rPr lang="en-US"/>
              <a:t> What ? In academics: a student  shops  for the best education</a:t>
            </a:r>
          </a:p>
          <a:p>
            <a:r>
              <a:rPr lang="en-US"/>
              <a:t>                a department wants to hire the best   people, wants to give salary according to ‘quality’</a:t>
            </a:r>
          </a:p>
          <a:p>
            <a:r>
              <a:rPr lang="en-US"/>
              <a:t>                a political body wants to support institutions according to  their ranking</a:t>
            </a:r>
          </a:p>
          <a:p>
            <a:r>
              <a:rPr lang="en-US"/>
              <a:t>               Ranking  across  fields (compare mathematics   with sociology) [Compare  100 meters running </a:t>
            </a:r>
          </a:p>
          <a:p>
            <a:r>
              <a:rPr lang="en-US"/>
              <a:t>               with latin dancing]</a:t>
            </a:r>
          </a:p>
          <a:p>
            <a:pPr>
              <a:buFontTx/>
              <a:buChar char="-"/>
            </a:pPr>
            <a:r>
              <a:rPr lang="en-US"/>
              <a:t>How? Simple,  quick, objective, unerring, with numbers, gut  feeling, </a:t>
            </a:r>
          </a:p>
          <a:p>
            <a:r>
              <a:rPr lang="en-US"/>
              <a:t>   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AC2545-DAC5-4B4B-A59A-33CEFCAD2E63}" type="slidenum">
              <a:rPr lang="en-US"/>
              <a:pPr/>
              <a:t>36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B76EB-F56F-C843-962D-EF9E433E1EE0}" type="slidenum">
              <a:rPr lang="en-US"/>
              <a:pPr/>
              <a:t>37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64CCD-9B06-1A45-B0B4-D96D0F352060}" type="slidenum">
              <a:rPr lang="en-US"/>
              <a:pPr/>
              <a:t>38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People:  Not a new effect:. Statementsi  n expert letters: ‘She publishes in good journals, ‘ ‘ most of his articles are in low level journals</a:t>
            </a:r>
          </a:p>
          <a:p>
            <a:r>
              <a:rPr lang="en-US"/>
              <a:t>Chemistry: members of the  search committee  present  wheight articles by impact factors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06E05-CFE4-624E-ACD1-F46FA0BE09A1}" type="slidenum">
              <a:rPr lang="en-US"/>
              <a:pPr/>
              <a:t>39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People:  Not a new effect:. Statementsi  n expert letters: ‘She publishes in good journals, ‘ ‘ most of his articles are in low level journals</a:t>
            </a:r>
          </a:p>
          <a:p>
            <a:r>
              <a:rPr lang="en-US"/>
              <a:t>Chemistry: members of the  search committee  present  wheight articles by impact factors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5BBB7A-14F1-7045-AAAB-C62D88294993}" type="slidenum">
              <a:rPr lang="en-US"/>
              <a:pPr/>
              <a:t>40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People:  Not a new effect:. Statementsi  n expert letters: ‘She publishes in good journals, ‘ ‘ most of his articles are in low level journals</a:t>
            </a:r>
          </a:p>
          <a:p>
            <a:r>
              <a:rPr lang="en-US"/>
              <a:t>Chemistry: members of the  search committee  present  wheight articles by impact factors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0E251-EDB3-F745-86DE-70A1F7008957}" type="slidenum">
              <a:rPr lang="en-US"/>
              <a:pPr/>
              <a:t>41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People:  Not a new effect:. Statementsi  n expert letters: ‘She publishes in good journals, ‘ ‘ most of his articles are in low level journals</a:t>
            </a:r>
          </a:p>
          <a:p>
            <a:r>
              <a:rPr lang="en-US"/>
              <a:t>Chemistry: members of the  search committee  present  wheight articles by impact factors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0E251-EDB3-F745-86DE-70A1F7008957}" type="slidenum">
              <a:rPr lang="en-US"/>
              <a:pPr/>
              <a:t>42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People:  Not a new effect:. Statementsi  n expert letters: ‘She publishes in good journals, ‘ ‘ most of his articles are in low level journals</a:t>
            </a:r>
          </a:p>
          <a:p>
            <a:r>
              <a:rPr lang="en-US"/>
              <a:t>Chemistry: members of the  search committee  present  wheight articles by impact factors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8630B-5189-EF45-827B-A31C21C4CCE7}" type="slidenum">
              <a:rPr lang="en-US"/>
              <a:pPr/>
              <a:t>43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People:  Not a new effect:. Statementsi  n expert letters: ‘She publishes in good journals, ‘ ‘ most of his articles are in low level journals</a:t>
            </a:r>
          </a:p>
          <a:p>
            <a:r>
              <a:rPr lang="en-US"/>
              <a:t>Chemistry: members of the  search committee  present  wheight articles by impact factors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8630B-5189-EF45-827B-A31C21C4CCE7}" type="slidenum">
              <a:rPr lang="en-US"/>
              <a:pPr/>
              <a:t>44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People:  Not a new effect:. Statementsi  n expert letters: ‘She publishes in good journals, ‘ ‘ most of his articles are in low level journals</a:t>
            </a:r>
          </a:p>
          <a:p>
            <a:r>
              <a:rPr lang="en-US"/>
              <a:t>Chemistry: members of the  search committee  present  wheight articles by impact factors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59298-1DB1-C64D-8880-65004B8EADF7}" type="slidenum">
              <a:rPr lang="en-US"/>
              <a:pPr/>
              <a:t>45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People:  Not a new effect:. Statementsi  n expert letters: ‘She publishes in good journals, ‘ ‘ most of his articles are in low level journals</a:t>
            </a:r>
          </a:p>
          <a:p>
            <a:r>
              <a:rPr lang="en-US"/>
              <a:t>Chemistry: members of the  search committee  present  wheight articles by impact factors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48AB3-D884-7149-9A07-0CCCCCC859A0}" type="slidenum">
              <a:rPr lang="en-US"/>
              <a:pPr/>
              <a:t>10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65347E-D2F1-A84E-BC00-551BADFD7EFE}" type="slidenum">
              <a:rPr lang="en-US"/>
              <a:pPr/>
              <a:t>46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People:  Not a new effect:. Statementsi  n expert letters: ‘She publishes in good journals, ‘ ‘ most of his articles are in low level journals</a:t>
            </a:r>
          </a:p>
          <a:p>
            <a:r>
              <a:rPr lang="en-US"/>
              <a:t>Chemistry: members of the  search committee  present  wheight articles by impact factors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49FB6-2FD4-ED46-983B-9E6C7DCF6ECB}" type="slidenum">
              <a:rPr lang="en-US"/>
              <a:pPr/>
              <a:t>47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People:  Not a new effect:. Statementsi  n expert letters: ‘She publishes in good journals, ‘ ‘ most of his articles are in low level journals</a:t>
            </a:r>
          </a:p>
          <a:p>
            <a:r>
              <a:rPr lang="en-US"/>
              <a:t>Chemistry: members of the  search committee  present  wheight articles by impact factors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28C1B-01DF-0E4D-A719-EE90F52B3050}" type="slidenum">
              <a:rPr lang="en-US"/>
              <a:pPr/>
              <a:t>48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- Aim: Ranking thinngs:  We do it al the time</a:t>
            </a:r>
          </a:p>
          <a:p>
            <a:r>
              <a:rPr lang="en-US"/>
              <a:t> - Needed  (we do it all the  time! When buying things, bananas, …, sports (olympics, Tennis)</a:t>
            </a:r>
          </a:p>
          <a:p>
            <a:r>
              <a:rPr lang="en-US"/>
              <a:t>                   investment in AAA, AAA-,…</a:t>
            </a:r>
          </a:p>
          <a:p>
            <a:r>
              <a:rPr lang="en-US"/>
              <a:t>                only in paradis Eva had no choice of  men!</a:t>
            </a:r>
          </a:p>
          <a:p>
            <a:r>
              <a:rPr lang="en-US"/>
              <a:t> What ? In academics: a student  shops  for the best education</a:t>
            </a:r>
          </a:p>
          <a:p>
            <a:r>
              <a:rPr lang="en-US"/>
              <a:t>                a department wants to hire the best   people, wants to give salary according to ‘quality’</a:t>
            </a:r>
          </a:p>
          <a:p>
            <a:r>
              <a:rPr lang="en-US"/>
              <a:t>                a political body wants to support institutions according to  their ranking</a:t>
            </a:r>
          </a:p>
          <a:p>
            <a:r>
              <a:rPr lang="en-US"/>
              <a:t>               Ranking  across  fields (compare mathematics   with sociology) [Compare  100 meters running </a:t>
            </a:r>
          </a:p>
          <a:p>
            <a:r>
              <a:rPr lang="en-US"/>
              <a:t>               with latin dancing]</a:t>
            </a:r>
          </a:p>
          <a:p>
            <a:pPr>
              <a:buFontTx/>
              <a:buChar char="-"/>
            </a:pPr>
            <a:r>
              <a:rPr lang="en-US"/>
              <a:t>How? Simple,  quick, objective, unerring, with numbers, gut  feeling, </a:t>
            </a:r>
          </a:p>
          <a:p>
            <a:r>
              <a:rPr lang="en-US"/>
              <a:t>   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43F78-BCE5-EC46-8C16-E38ECDA308B6}" type="slidenum">
              <a:rPr lang="en-US"/>
              <a:pPr/>
              <a:t>49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- Aim: Ranking thinngs:  We do it al the time</a:t>
            </a:r>
          </a:p>
          <a:p>
            <a:r>
              <a:rPr lang="en-US"/>
              <a:t> - Needed  (we do it all the  time! When buying things, bananas, …, sports (olympics, Tennis)</a:t>
            </a:r>
          </a:p>
          <a:p>
            <a:r>
              <a:rPr lang="en-US"/>
              <a:t>                   investment in AAA, AAA-,…</a:t>
            </a:r>
          </a:p>
          <a:p>
            <a:r>
              <a:rPr lang="en-US"/>
              <a:t>                only in paradis Eva had no choice of  men!</a:t>
            </a:r>
          </a:p>
          <a:p>
            <a:r>
              <a:rPr lang="en-US"/>
              <a:t> What ? In academics: a student  shops  for the best education</a:t>
            </a:r>
          </a:p>
          <a:p>
            <a:r>
              <a:rPr lang="en-US"/>
              <a:t>                a department wants to hire the best   people, wants to give salary according to ‘quality’</a:t>
            </a:r>
          </a:p>
          <a:p>
            <a:r>
              <a:rPr lang="en-US"/>
              <a:t>                a political body wants to support institutions according to  their ranking</a:t>
            </a:r>
          </a:p>
          <a:p>
            <a:r>
              <a:rPr lang="en-US"/>
              <a:t>               Ranking  across  fields (compare mathematics   with sociology) [Compare  100 meters running </a:t>
            </a:r>
          </a:p>
          <a:p>
            <a:r>
              <a:rPr lang="en-US"/>
              <a:t>               with latin dancing]</a:t>
            </a:r>
          </a:p>
          <a:p>
            <a:pPr>
              <a:buFontTx/>
              <a:buChar char="-"/>
            </a:pPr>
            <a:r>
              <a:rPr lang="en-US"/>
              <a:t>How? Simple,  quick, objective, unerring, with numbers, gut  feeling, </a:t>
            </a:r>
          </a:p>
          <a:p>
            <a:r>
              <a:rPr lang="en-US"/>
              <a:t>   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43F78-BCE5-EC46-8C16-E38ECDA308B6}" type="slidenum">
              <a:rPr lang="en-US"/>
              <a:pPr/>
              <a:t>50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- Aim: Ranking thinngs:  We do it al the time</a:t>
            </a:r>
          </a:p>
          <a:p>
            <a:r>
              <a:rPr lang="en-US"/>
              <a:t> - Needed  (we do it all the  time! When buying things, bananas, …, sports (olympics, Tennis)</a:t>
            </a:r>
          </a:p>
          <a:p>
            <a:r>
              <a:rPr lang="en-US"/>
              <a:t>                   investment in AAA, AAA-,…</a:t>
            </a:r>
          </a:p>
          <a:p>
            <a:r>
              <a:rPr lang="en-US"/>
              <a:t>                only in paradis Eva had no choice of  men!</a:t>
            </a:r>
          </a:p>
          <a:p>
            <a:r>
              <a:rPr lang="en-US"/>
              <a:t> What ? In academics: a student  shops  for the best education</a:t>
            </a:r>
          </a:p>
          <a:p>
            <a:r>
              <a:rPr lang="en-US"/>
              <a:t>                a department wants to hire the best   people, wants to give salary according to ‘quality’</a:t>
            </a:r>
          </a:p>
          <a:p>
            <a:r>
              <a:rPr lang="en-US"/>
              <a:t>                a political body wants to support institutions according to  their ranking</a:t>
            </a:r>
          </a:p>
          <a:p>
            <a:r>
              <a:rPr lang="en-US"/>
              <a:t>               Ranking  across  fields (compare mathematics   with sociology) [Compare  100 meters running </a:t>
            </a:r>
          </a:p>
          <a:p>
            <a:r>
              <a:rPr lang="en-US"/>
              <a:t>               with latin dancing]</a:t>
            </a:r>
          </a:p>
          <a:p>
            <a:pPr>
              <a:buFontTx/>
              <a:buChar char="-"/>
            </a:pPr>
            <a:r>
              <a:rPr lang="en-US"/>
              <a:t>How? Simple,  quick, objective, unerring, with numbers, gut  feeling, </a:t>
            </a:r>
          </a:p>
          <a:p>
            <a:r>
              <a:rPr lang="en-US"/>
              <a:t>   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BDDC7-B4AA-3E4A-9179-751F56229667}" type="slidenum">
              <a:rPr lang="en-US"/>
              <a:pPr/>
              <a:t>51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- Aim: Ranking thinngs:  We do it al the time</a:t>
            </a:r>
          </a:p>
          <a:p>
            <a:r>
              <a:rPr lang="en-US"/>
              <a:t> - Needed  (we do it all the  time! When buying things, bananas, …, sports (olympics, Tennis)</a:t>
            </a:r>
          </a:p>
          <a:p>
            <a:r>
              <a:rPr lang="en-US"/>
              <a:t>                   investment in AAA, AAA-,…</a:t>
            </a:r>
          </a:p>
          <a:p>
            <a:r>
              <a:rPr lang="en-US"/>
              <a:t>                only in paradis Eva had no choice of  men!</a:t>
            </a:r>
          </a:p>
          <a:p>
            <a:r>
              <a:rPr lang="en-US"/>
              <a:t> What ? In academics: a student  shops  for the best education</a:t>
            </a:r>
          </a:p>
          <a:p>
            <a:r>
              <a:rPr lang="en-US"/>
              <a:t>                a department wants to hire the best   people, wants to give salary according to ‘quality’</a:t>
            </a:r>
          </a:p>
          <a:p>
            <a:r>
              <a:rPr lang="en-US"/>
              <a:t>                a political body wants to support institutions according to  their ranking</a:t>
            </a:r>
          </a:p>
          <a:p>
            <a:r>
              <a:rPr lang="en-US"/>
              <a:t>               Ranking  across  fields (compare mathematics   with sociology) [Compare  100 meters running </a:t>
            </a:r>
          </a:p>
          <a:p>
            <a:r>
              <a:rPr lang="en-US"/>
              <a:t>               with latin dancing]</a:t>
            </a:r>
          </a:p>
          <a:p>
            <a:pPr>
              <a:buFontTx/>
              <a:buChar char="-"/>
            </a:pPr>
            <a:r>
              <a:rPr lang="en-US"/>
              <a:t>How? Simple,  quick, objective, unerring, with numbers, gut  feeling, </a:t>
            </a:r>
          </a:p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BDDC7-B4AA-3E4A-9179-751F56229667}" type="slidenum">
              <a:rPr lang="en-US"/>
              <a:pPr/>
              <a:t>52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- Aim: Ranking thinngs:  We do it al the time</a:t>
            </a:r>
          </a:p>
          <a:p>
            <a:r>
              <a:rPr lang="en-US"/>
              <a:t> - Needed  (we do it all the  time! When buying things, bananas, …, sports (olympics, Tennis)</a:t>
            </a:r>
          </a:p>
          <a:p>
            <a:r>
              <a:rPr lang="en-US"/>
              <a:t>                   investment in AAA, AAA-,…</a:t>
            </a:r>
          </a:p>
          <a:p>
            <a:r>
              <a:rPr lang="en-US"/>
              <a:t>                only in paradis Eva had no choice of  men!</a:t>
            </a:r>
          </a:p>
          <a:p>
            <a:r>
              <a:rPr lang="en-US"/>
              <a:t> What ? In academics: a student  shops  for the best education</a:t>
            </a:r>
          </a:p>
          <a:p>
            <a:r>
              <a:rPr lang="en-US"/>
              <a:t>                a department wants to hire the best   people, wants to give salary according to ‘quality’</a:t>
            </a:r>
          </a:p>
          <a:p>
            <a:r>
              <a:rPr lang="en-US"/>
              <a:t>                a political body wants to support institutions according to  their ranking</a:t>
            </a:r>
          </a:p>
          <a:p>
            <a:r>
              <a:rPr lang="en-US"/>
              <a:t>               Ranking  across  fields (compare mathematics   with sociology) [Compare  100 meters running </a:t>
            </a:r>
          </a:p>
          <a:p>
            <a:r>
              <a:rPr lang="en-US"/>
              <a:t>               with latin dancing]</a:t>
            </a:r>
          </a:p>
          <a:p>
            <a:pPr>
              <a:buFontTx/>
              <a:buChar char="-"/>
            </a:pPr>
            <a:r>
              <a:rPr lang="en-US"/>
              <a:t>How? Simple,  quick, objective, unerring, with numbers, gut  feeling, </a:t>
            </a:r>
          </a:p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BDDC7-B4AA-3E4A-9179-751F56229667}" type="slidenum">
              <a:rPr lang="en-US"/>
              <a:pPr/>
              <a:t>53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- Aim: Ranking thinngs:  We do it al the time</a:t>
            </a:r>
          </a:p>
          <a:p>
            <a:r>
              <a:rPr lang="en-US"/>
              <a:t> - Needed  (we do it all the  time! When buying things, bananas, …, sports (olympics, Tennis)</a:t>
            </a:r>
          </a:p>
          <a:p>
            <a:r>
              <a:rPr lang="en-US"/>
              <a:t>                   investment in AAA, AAA-,…</a:t>
            </a:r>
          </a:p>
          <a:p>
            <a:r>
              <a:rPr lang="en-US"/>
              <a:t>                only in paradis Eva had no choice of  men!</a:t>
            </a:r>
          </a:p>
          <a:p>
            <a:r>
              <a:rPr lang="en-US"/>
              <a:t> What ? In academics: a student  shops  for the best education</a:t>
            </a:r>
          </a:p>
          <a:p>
            <a:r>
              <a:rPr lang="en-US"/>
              <a:t>                a department wants to hire the best   people, wants to give salary according to ‘quality’</a:t>
            </a:r>
          </a:p>
          <a:p>
            <a:r>
              <a:rPr lang="en-US"/>
              <a:t>                a political body wants to support institutions according to  their ranking</a:t>
            </a:r>
          </a:p>
          <a:p>
            <a:r>
              <a:rPr lang="en-US"/>
              <a:t>               Ranking  across  fields (compare mathematics   with sociology) [Compare  100 meters running </a:t>
            </a:r>
          </a:p>
          <a:p>
            <a:r>
              <a:rPr lang="en-US"/>
              <a:t>               with latin dancing]</a:t>
            </a:r>
          </a:p>
          <a:p>
            <a:pPr>
              <a:buFontTx/>
              <a:buChar char="-"/>
            </a:pPr>
            <a:r>
              <a:rPr lang="en-US"/>
              <a:t>How? Simple,  quick, objective, unerring, with numbers, gut  feeling, </a:t>
            </a:r>
          </a:p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BDDC7-B4AA-3E4A-9179-751F56229667}" type="slidenum">
              <a:rPr lang="en-US"/>
              <a:pPr/>
              <a:t>54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- Aim: Ranking thinngs:  We do it al the time</a:t>
            </a:r>
          </a:p>
          <a:p>
            <a:r>
              <a:rPr lang="en-US"/>
              <a:t> - Needed  (we do it all the  time! When buying things, bananas, …, sports (olympics, Tennis)</a:t>
            </a:r>
          </a:p>
          <a:p>
            <a:r>
              <a:rPr lang="en-US"/>
              <a:t>                   investment in AAA, AAA-,…</a:t>
            </a:r>
          </a:p>
          <a:p>
            <a:r>
              <a:rPr lang="en-US"/>
              <a:t>                only in paradis Eva had no choice of  men!</a:t>
            </a:r>
          </a:p>
          <a:p>
            <a:r>
              <a:rPr lang="en-US"/>
              <a:t> What ? In academics: a student  shops  for the best education</a:t>
            </a:r>
          </a:p>
          <a:p>
            <a:r>
              <a:rPr lang="en-US"/>
              <a:t>                a department wants to hire the best   people, wants to give salary according to ‘quality’</a:t>
            </a:r>
          </a:p>
          <a:p>
            <a:r>
              <a:rPr lang="en-US"/>
              <a:t>                a political body wants to support institutions according to  their ranking</a:t>
            </a:r>
          </a:p>
          <a:p>
            <a:r>
              <a:rPr lang="en-US"/>
              <a:t>               Ranking  across  fields (compare mathematics   with sociology) [Compare  100 meters running </a:t>
            </a:r>
          </a:p>
          <a:p>
            <a:r>
              <a:rPr lang="en-US"/>
              <a:t>               with latin dancing]</a:t>
            </a:r>
          </a:p>
          <a:p>
            <a:pPr>
              <a:buFontTx/>
              <a:buChar char="-"/>
            </a:pPr>
            <a:r>
              <a:rPr lang="en-US"/>
              <a:t>How? Simple,  quick, objective, unerring, with numbers, gut  feeling, </a:t>
            </a:r>
          </a:p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BDDC7-B4AA-3E4A-9179-751F56229667}" type="slidenum">
              <a:rPr lang="en-US"/>
              <a:pPr/>
              <a:t>55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- Aim: Ranking thinngs:  We do it al the time</a:t>
            </a:r>
          </a:p>
          <a:p>
            <a:r>
              <a:rPr lang="en-US"/>
              <a:t> - Needed  (we do it all the  time! When buying things, bananas, …, sports (olympics, Tennis)</a:t>
            </a:r>
          </a:p>
          <a:p>
            <a:r>
              <a:rPr lang="en-US"/>
              <a:t>                   investment in AAA, AAA-,…</a:t>
            </a:r>
          </a:p>
          <a:p>
            <a:r>
              <a:rPr lang="en-US"/>
              <a:t>                only in paradis Eva had no choice of  men!</a:t>
            </a:r>
          </a:p>
          <a:p>
            <a:r>
              <a:rPr lang="en-US"/>
              <a:t> What ? In academics: a student  shops  for the best education</a:t>
            </a:r>
          </a:p>
          <a:p>
            <a:r>
              <a:rPr lang="en-US"/>
              <a:t>                a department wants to hire the best   people, wants to give salary according to ‘quality’</a:t>
            </a:r>
          </a:p>
          <a:p>
            <a:r>
              <a:rPr lang="en-US"/>
              <a:t>                a political body wants to support institutions according to  their ranking</a:t>
            </a:r>
          </a:p>
          <a:p>
            <a:r>
              <a:rPr lang="en-US"/>
              <a:t>               Ranking  across  fields (compare mathematics   with sociology) [Compare  100 meters running </a:t>
            </a:r>
          </a:p>
          <a:p>
            <a:r>
              <a:rPr lang="en-US"/>
              <a:t>               with latin dancing]</a:t>
            </a:r>
          </a:p>
          <a:p>
            <a:pPr>
              <a:buFontTx/>
              <a:buChar char="-"/>
            </a:pPr>
            <a:r>
              <a:rPr lang="en-US"/>
              <a:t>How? Simple,  quick, objective, unerring, with numbers, gut  feeling, </a:t>
            </a:r>
          </a:p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BDDC7-B4AA-3E4A-9179-751F56229667}" type="slidenum">
              <a:rPr lang="en-US"/>
              <a:pPr/>
              <a:t>11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- Aim: Ranking thinngs:  We do it al the time</a:t>
            </a:r>
          </a:p>
          <a:p>
            <a:r>
              <a:rPr lang="en-US"/>
              <a:t> - Needed  (we do it all the  time! When buying things, bananas, …, sports (olympics, Tennis)</a:t>
            </a:r>
          </a:p>
          <a:p>
            <a:r>
              <a:rPr lang="en-US"/>
              <a:t>                   investment in AAA, AAA-,…</a:t>
            </a:r>
          </a:p>
          <a:p>
            <a:r>
              <a:rPr lang="en-US"/>
              <a:t>                only in paradis Eva had no choice of  men!</a:t>
            </a:r>
          </a:p>
          <a:p>
            <a:r>
              <a:rPr lang="en-US"/>
              <a:t> What ? In academics: a student  shops  for the best education</a:t>
            </a:r>
          </a:p>
          <a:p>
            <a:r>
              <a:rPr lang="en-US"/>
              <a:t>                a department wants to hire the best   people, wants to give salary according to ‘quality’</a:t>
            </a:r>
          </a:p>
          <a:p>
            <a:r>
              <a:rPr lang="en-US"/>
              <a:t>                a political body wants to support institutions according to  their ranking</a:t>
            </a:r>
          </a:p>
          <a:p>
            <a:r>
              <a:rPr lang="en-US"/>
              <a:t>               Ranking  across  fields (compare mathematics   with sociology) [Compare  100 meters running </a:t>
            </a:r>
          </a:p>
          <a:p>
            <a:r>
              <a:rPr lang="en-US"/>
              <a:t>               with latin dancing]</a:t>
            </a:r>
          </a:p>
          <a:p>
            <a:pPr>
              <a:buFontTx/>
              <a:buChar char="-"/>
            </a:pPr>
            <a:r>
              <a:rPr lang="en-US"/>
              <a:t>How? Simple,  quick, objective, unerring, with numbers, gut  feeling, </a:t>
            </a:r>
          </a:p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BDDC7-B4AA-3E4A-9179-751F56229667}" type="slidenum">
              <a:rPr lang="en-US"/>
              <a:pPr/>
              <a:t>56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- Aim: Ranking thinngs:  We do it al the time</a:t>
            </a:r>
          </a:p>
          <a:p>
            <a:r>
              <a:rPr lang="en-US"/>
              <a:t> - Needed  (we do it all the  time! When buying things, bananas, …, sports (olympics, Tennis)</a:t>
            </a:r>
          </a:p>
          <a:p>
            <a:r>
              <a:rPr lang="en-US"/>
              <a:t>                   investment in AAA, AAA-,…</a:t>
            </a:r>
          </a:p>
          <a:p>
            <a:r>
              <a:rPr lang="en-US"/>
              <a:t>                only in paradis Eva had no choice of  men!</a:t>
            </a:r>
          </a:p>
          <a:p>
            <a:r>
              <a:rPr lang="en-US"/>
              <a:t> What ? In academics: a student  shops  for the best education</a:t>
            </a:r>
          </a:p>
          <a:p>
            <a:r>
              <a:rPr lang="en-US"/>
              <a:t>                a department wants to hire the best   people, wants to give salary according to ‘quality’</a:t>
            </a:r>
          </a:p>
          <a:p>
            <a:r>
              <a:rPr lang="en-US"/>
              <a:t>                a political body wants to support institutions according to  their ranking</a:t>
            </a:r>
          </a:p>
          <a:p>
            <a:r>
              <a:rPr lang="en-US"/>
              <a:t>               Ranking  across  fields (compare mathematics   with sociology) [Compare  100 meters running </a:t>
            </a:r>
          </a:p>
          <a:p>
            <a:r>
              <a:rPr lang="en-US"/>
              <a:t>               with latin dancing]</a:t>
            </a:r>
          </a:p>
          <a:p>
            <a:pPr>
              <a:buFontTx/>
              <a:buChar char="-"/>
            </a:pPr>
            <a:r>
              <a:rPr lang="en-US"/>
              <a:t>How? Simple,  quick, objective, unerring, with numbers, gut  feeling, </a:t>
            </a:r>
          </a:p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BDDC7-B4AA-3E4A-9179-751F56229667}" type="slidenum">
              <a:rPr lang="en-US"/>
              <a:pPr/>
              <a:t>57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- Aim: Ranking thinngs:  We do it al the time</a:t>
            </a:r>
          </a:p>
          <a:p>
            <a:r>
              <a:rPr lang="en-US"/>
              <a:t> - Needed  (we do it all the  time! When buying things, bananas, …, sports (olympics, Tennis)</a:t>
            </a:r>
          </a:p>
          <a:p>
            <a:r>
              <a:rPr lang="en-US"/>
              <a:t>                   investment in AAA, AAA-,…</a:t>
            </a:r>
          </a:p>
          <a:p>
            <a:r>
              <a:rPr lang="en-US"/>
              <a:t>                only in paradis Eva had no choice of  men!</a:t>
            </a:r>
          </a:p>
          <a:p>
            <a:r>
              <a:rPr lang="en-US"/>
              <a:t> What ? In academics: a student  shops  for the best education</a:t>
            </a:r>
          </a:p>
          <a:p>
            <a:r>
              <a:rPr lang="en-US"/>
              <a:t>                a department wants to hire the best   people, wants to give salary according to ‘quality’</a:t>
            </a:r>
          </a:p>
          <a:p>
            <a:r>
              <a:rPr lang="en-US"/>
              <a:t>                a political body wants to support institutions according to  their ranking</a:t>
            </a:r>
          </a:p>
          <a:p>
            <a:r>
              <a:rPr lang="en-US"/>
              <a:t>               Ranking  across  fields (compare mathematics   with sociology) [Compare  100 meters running </a:t>
            </a:r>
          </a:p>
          <a:p>
            <a:r>
              <a:rPr lang="en-US"/>
              <a:t>               with latin dancing]</a:t>
            </a:r>
          </a:p>
          <a:p>
            <a:pPr>
              <a:buFontTx/>
              <a:buChar char="-"/>
            </a:pPr>
            <a:r>
              <a:rPr lang="en-US"/>
              <a:t>How? Simple,  quick, objective, unerring, with numbers, gut  feeling, </a:t>
            </a:r>
          </a:p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BDDC7-B4AA-3E4A-9179-751F56229667}" type="slidenum">
              <a:rPr lang="en-US"/>
              <a:pPr/>
              <a:t>58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- Aim: Ranking thinngs:  We do it al the time</a:t>
            </a:r>
          </a:p>
          <a:p>
            <a:r>
              <a:rPr lang="en-US"/>
              <a:t> - Needed  (we do it all the  time! When buying things, bananas, …, sports (olympics, Tennis)</a:t>
            </a:r>
          </a:p>
          <a:p>
            <a:r>
              <a:rPr lang="en-US"/>
              <a:t>                   investment in AAA, AAA-,…</a:t>
            </a:r>
          </a:p>
          <a:p>
            <a:r>
              <a:rPr lang="en-US"/>
              <a:t>                only in paradis Eva had no choice of  men!</a:t>
            </a:r>
          </a:p>
          <a:p>
            <a:r>
              <a:rPr lang="en-US"/>
              <a:t> What ? In academics: a student  shops  for the best education</a:t>
            </a:r>
          </a:p>
          <a:p>
            <a:r>
              <a:rPr lang="en-US"/>
              <a:t>                a department wants to hire the best   people, wants to give salary according to ‘quality’</a:t>
            </a:r>
          </a:p>
          <a:p>
            <a:r>
              <a:rPr lang="en-US"/>
              <a:t>                a political body wants to support institutions according to  their ranking</a:t>
            </a:r>
          </a:p>
          <a:p>
            <a:r>
              <a:rPr lang="en-US"/>
              <a:t>               Ranking  across  fields (compare mathematics   with sociology) [Compare  100 meters running </a:t>
            </a:r>
          </a:p>
          <a:p>
            <a:r>
              <a:rPr lang="en-US"/>
              <a:t>               with latin dancing]</a:t>
            </a:r>
          </a:p>
          <a:p>
            <a:pPr>
              <a:buFontTx/>
              <a:buChar char="-"/>
            </a:pPr>
            <a:r>
              <a:rPr lang="en-US"/>
              <a:t>How? Simple,  quick, objective, unerring, with numbers, gut  feeling, </a:t>
            </a:r>
          </a:p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BDDC7-B4AA-3E4A-9179-751F56229667}" type="slidenum">
              <a:rPr lang="en-US"/>
              <a:pPr/>
              <a:t>59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- Aim: Ranking thinngs:  We do it al the time</a:t>
            </a:r>
          </a:p>
          <a:p>
            <a:r>
              <a:rPr lang="en-US"/>
              <a:t> - Needed  (we do it all the  time! When buying things, bananas, …, sports (olympics, Tennis)</a:t>
            </a:r>
          </a:p>
          <a:p>
            <a:r>
              <a:rPr lang="en-US"/>
              <a:t>                   investment in AAA, AAA-,…</a:t>
            </a:r>
          </a:p>
          <a:p>
            <a:r>
              <a:rPr lang="en-US"/>
              <a:t>                only in paradis Eva had no choice of  men!</a:t>
            </a:r>
          </a:p>
          <a:p>
            <a:r>
              <a:rPr lang="en-US"/>
              <a:t> What ? In academics: a student  shops  for the best education</a:t>
            </a:r>
          </a:p>
          <a:p>
            <a:r>
              <a:rPr lang="en-US"/>
              <a:t>                a department wants to hire the best   people, wants to give salary according to ‘quality’</a:t>
            </a:r>
          </a:p>
          <a:p>
            <a:r>
              <a:rPr lang="en-US"/>
              <a:t>                a political body wants to support institutions according to  their ranking</a:t>
            </a:r>
          </a:p>
          <a:p>
            <a:r>
              <a:rPr lang="en-US"/>
              <a:t>               Ranking  across  fields (compare mathematics   with sociology) [Compare  100 meters running </a:t>
            </a:r>
          </a:p>
          <a:p>
            <a:r>
              <a:rPr lang="en-US"/>
              <a:t>               with latin dancing]</a:t>
            </a:r>
          </a:p>
          <a:p>
            <a:pPr>
              <a:buFontTx/>
              <a:buChar char="-"/>
            </a:pPr>
            <a:r>
              <a:rPr lang="en-US"/>
              <a:t>How? Simple,  quick, objective, unerring, with numbers, gut  feeling, </a:t>
            </a:r>
          </a:p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7AC80-C72E-B043-ACF1-6B35606D6555}" type="slidenum">
              <a:rPr lang="de-CH"/>
              <a:pPr/>
              <a:t>60</a:t>
            </a:fld>
            <a:endParaRPr lang="de-CH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E91E6-87C2-D740-9BBF-FA8F6ABFC12E}" type="slidenum">
              <a:rPr lang="en-US"/>
              <a:pPr/>
              <a:t>12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3F3BF-9677-ED49-AA4F-8D7CF040F9F8}" type="slidenum">
              <a:rPr lang="en-US"/>
              <a:pPr/>
              <a:t>13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5CB2F-8887-DC45-8779-2BAE3E4B9985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46248B-3F55-5B48-A792-F9D0654727D0}" type="slidenum">
              <a:rPr lang="en-US"/>
              <a:pPr/>
              <a:t>15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2" descr="nur_berge"/>
          <p:cNvPicPr>
            <a:picLocks noChangeAspect="1" noChangeArrowheads="1"/>
          </p:cNvPicPr>
          <p:nvPr userDrawn="1"/>
        </p:nvPicPr>
        <p:blipFill>
          <a:blip r:embed="rId2">
            <a:lum bright="14000"/>
          </a:blip>
          <a:srcRect t="17392" r="2994" b="15218"/>
          <a:stretch>
            <a:fillRect/>
          </a:stretch>
        </p:blipFill>
        <p:spPr bwMode="auto">
          <a:xfrm>
            <a:off x="0" y="0"/>
            <a:ext cx="91440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50863" y="3073400"/>
            <a:ext cx="80772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50863" y="4673600"/>
            <a:ext cx="8077200" cy="1295400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200"/>
            </a:lvl1pPr>
          </a:lstStyle>
          <a:p>
            <a:r>
              <a:rPr lang="de-CH"/>
              <a:t>Click to edit Master subtitle style</a:t>
            </a:r>
          </a:p>
        </p:txBody>
      </p:sp>
      <p:pic>
        <p:nvPicPr>
          <p:cNvPr id="6" name="Picture 5" descr="iciam_logo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72400" y="419100"/>
            <a:ext cx="1371600" cy="1143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2775" y="1765300"/>
            <a:ext cx="8061325" cy="403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1143000"/>
            <a:ext cx="2025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1143000"/>
            <a:ext cx="5926138" cy="5257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765300"/>
            <a:ext cx="8061325" cy="4038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2362200"/>
            <a:ext cx="3954463" cy="4038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2362200"/>
            <a:ext cx="3954462" cy="4038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33400" y="11430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52ADE7"/>
              </a:buClr>
              <a:buFont typeface="Wingdings" charset="2"/>
              <a:buNone/>
              <a:defRPr/>
            </a:pPr>
            <a:endParaRPr lang="de-DE" sz="3200" b="1">
              <a:solidFill>
                <a:srgbClr val="2A6AB3"/>
              </a:solidFill>
              <a:latin typeface="Arial" charset="0"/>
            </a:endParaRP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0" y="1181100"/>
            <a:ext cx="91440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CH" dirty="0"/>
          </a:p>
        </p:txBody>
      </p:sp>
      <p:pic>
        <p:nvPicPr>
          <p:cNvPr id="1029" name="Picture 82" descr="nur_berge"/>
          <p:cNvPicPr>
            <a:picLocks noChangeAspect="1" noChangeArrowheads="1"/>
          </p:cNvPicPr>
          <p:nvPr userDrawn="1"/>
        </p:nvPicPr>
        <p:blipFill>
          <a:blip r:embed="rId13">
            <a:lum bright="14000"/>
          </a:blip>
          <a:srcRect t="17392" r="2994" b="15218"/>
          <a:stretch>
            <a:fillRect/>
          </a:stretch>
        </p:blipFill>
        <p:spPr bwMode="auto">
          <a:xfrm>
            <a:off x="0" y="0"/>
            <a:ext cx="91440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ciam_logo.gif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772400" y="419100"/>
            <a:ext cx="1371600" cy="11430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650869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latin typeface="Arial"/>
              </a:rPr>
              <a:t>11 02 2011                            Rolf  </a:t>
            </a:r>
            <a:r>
              <a:rPr lang="en-US" sz="1400" dirty="0" err="1" smtClean="0">
                <a:latin typeface="Arial"/>
              </a:rPr>
              <a:t>Jeltsch</a:t>
            </a:r>
            <a:r>
              <a:rPr lang="en-US" sz="1400" dirty="0" smtClean="0">
                <a:latin typeface="Arial"/>
              </a:rPr>
              <a:t>,</a:t>
            </a:r>
            <a:r>
              <a:rPr lang="en-US" sz="1400" baseline="0" dirty="0" smtClean="0">
                <a:latin typeface="Arial"/>
              </a:rPr>
              <a:t> Seminar for Applied Mathematics, ETH Zurich</a:t>
            </a:r>
            <a:endParaRPr lang="en-US" sz="1400"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4000" b="1" baseline="0">
          <a:solidFill>
            <a:srgbClr val="E63F3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E63F3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E63F3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E63F3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E63F3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E63F32"/>
          </a:solidFill>
          <a:latin typeface="Arial" charset="0"/>
        </a:defRPr>
      </a:lvl6pPr>
      <a:lvl7pPr marL="914400" algn="l" rtl="0" fontAlgn="base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E63F32"/>
          </a:solidFill>
          <a:latin typeface="Arial" charset="0"/>
        </a:defRPr>
      </a:lvl7pPr>
      <a:lvl8pPr marL="1371600" algn="l" rtl="0" fontAlgn="base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E63F32"/>
          </a:solidFill>
          <a:latin typeface="Arial" charset="0"/>
        </a:defRPr>
      </a:lvl8pPr>
      <a:lvl9pPr marL="1828800" algn="l" rtl="0" fontAlgn="base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E63F3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4000"/>
        </a:lnSpc>
        <a:spcBef>
          <a:spcPts val="800"/>
        </a:spcBef>
        <a:spcAft>
          <a:spcPct val="0"/>
        </a:spcAft>
        <a:buClr>
          <a:srgbClr val="E63F32"/>
        </a:buClr>
        <a:buSzPct val="110000"/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20663" algn="l" rtl="0" eaLnBrk="0" fontAlgn="base" hangingPunct="0">
        <a:lnSpc>
          <a:spcPts val="3200"/>
        </a:lnSpc>
        <a:spcBef>
          <a:spcPts val="400"/>
        </a:spcBef>
        <a:spcAft>
          <a:spcPct val="0"/>
        </a:spcAft>
        <a:buClr>
          <a:srgbClr val="E00E18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50938" indent="-228600" algn="l" rtl="0" eaLnBrk="0" fontAlgn="base" hangingPunct="0">
        <a:lnSpc>
          <a:spcPts val="2400"/>
        </a:lnSpc>
        <a:spcBef>
          <a:spcPts val="400"/>
        </a:spcBef>
        <a:spcAft>
          <a:spcPct val="0"/>
        </a:spcAft>
        <a:buClr>
          <a:srgbClr val="E00E18"/>
        </a:buClr>
        <a:buFont typeface="Wingdings" charset="2"/>
        <a:buChar char="§"/>
        <a:defRPr sz="16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Times" charset="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Char char="º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Char char="º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Char char="º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Char char="º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0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1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2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2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hyperlink" Target="http://arxiv.org/abs/1010.0278" TargetMode="Externa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13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1828800"/>
            <a:ext cx="8437563" cy="15494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FF0000"/>
                </a:solidFill>
              </a:rPr>
              <a:t>Are Quantitative Research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Indicators Good or Bad?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851400"/>
            <a:ext cx="8343900" cy="1854200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</a:pPr>
            <a:endParaRPr lang="en-US" sz="2600" dirty="0" smtClean="0"/>
          </a:p>
          <a:p>
            <a:pPr algn="ctr" eaLnBrk="1" hangingPunct="1">
              <a:buFont typeface="Wingdings" charset="2"/>
              <a:buNone/>
            </a:pPr>
            <a:endParaRPr lang="en-US" sz="2600" dirty="0" smtClean="0"/>
          </a:p>
          <a:p>
            <a:pPr algn="ctr" eaLnBrk="1" hangingPunct="1">
              <a:buFont typeface="Wingdings" charset="2"/>
              <a:buNone/>
            </a:pPr>
            <a:endParaRPr lang="en-US" sz="7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42291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Arial"/>
              </a:rPr>
              <a:t>Special Workshop on Industrial and Applied Mathematics</a:t>
            </a:r>
          </a:p>
          <a:p>
            <a:pPr algn="ctr"/>
            <a:endParaRPr lang="en-US" dirty="0" smtClean="0">
              <a:solidFill>
                <a:srgbClr val="0000FF"/>
              </a:solidFill>
              <a:latin typeface="Arial"/>
            </a:endParaRPr>
          </a:p>
          <a:p>
            <a:pPr algn="ctr"/>
            <a:r>
              <a:rPr lang="en-US" sz="1800" dirty="0" smtClean="0">
                <a:solidFill>
                  <a:srgbClr val="0000FF"/>
                </a:solidFill>
                <a:latin typeface="Arial"/>
              </a:rPr>
              <a:t>       </a:t>
            </a:r>
            <a:r>
              <a:rPr lang="en-US" sz="1800" dirty="0" err="1" smtClean="0">
                <a:solidFill>
                  <a:srgbClr val="0000FF"/>
                </a:solidFill>
                <a:latin typeface="Arial"/>
              </a:rPr>
              <a:t>Fundan</a:t>
            </a:r>
            <a:r>
              <a:rPr lang="en-US" sz="1800" dirty="0" smtClean="0">
                <a:solidFill>
                  <a:srgbClr val="0000FF"/>
                </a:solidFill>
                <a:latin typeface="Arial"/>
              </a:rPr>
              <a:t>  University, Shanghai, </a:t>
            </a:r>
            <a:r>
              <a:rPr lang="en-US" sz="1800" dirty="0" err="1" smtClean="0">
                <a:solidFill>
                  <a:srgbClr val="0000FF"/>
                </a:solidFill>
                <a:latin typeface="Arial"/>
              </a:rPr>
              <a:t>P.R.China</a:t>
            </a:r>
            <a:r>
              <a:rPr lang="en-US" sz="1800" dirty="0" smtClean="0">
                <a:solidFill>
                  <a:srgbClr val="0000FF"/>
                </a:solidFill>
                <a:latin typeface="Arial"/>
              </a:rPr>
              <a:t>, February 11-13, 2011</a:t>
            </a:r>
          </a:p>
          <a:p>
            <a:pPr algn="ctr"/>
            <a:r>
              <a:rPr lang="en-US" sz="1800" dirty="0" smtClean="0">
                <a:solidFill>
                  <a:srgbClr val="0000FF"/>
                </a:solidFill>
                <a:latin typeface="Arial"/>
              </a:rPr>
              <a:t>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200"/>
            <a:ext cx="7797800" cy="7874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Impact </a:t>
            </a:r>
            <a:r>
              <a:rPr lang="en-US" dirty="0" smtClean="0">
                <a:solidFill>
                  <a:srgbClr val="FF0000"/>
                </a:solidFill>
              </a:rPr>
              <a:t>Factor: What </a:t>
            </a:r>
            <a:r>
              <a:rPr lang="en-US" dirty="0">
                <a:solidFill>
                  <a:srgbClr val="FF0000"/>
                </a:solidFill>
              </a:rPr>
              <a:t>is it?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89154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Impact factor for </a:t>
            </a:r>
            <a:r>
              <a:rPr lang="en-US" sz="2800" dirty="0">
                <a:solidFill>
                  <a:srgbClr val="008000"/>
                </a:solidFill>
              </a:rPr>
              <a:t>Journal X </a:t>
            </a:r>
            <a:r>
              <a:rPr lang="en-US" sz="2800" dirty="0"/>
              <a:t>in year 2008: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            Impact Factor = </a:t>
            </a:r>
            <a:r>
              <a:rPr lang="en-US" sz="2800" dirty="0">
                <a:solidFill>
                  <a:srgbClr val="0000FF"/>
                </a:solidFill>
              </a:rPr>
              <a:t>A</a:t>
            </a:r>
            <a:r>
              <a:rPr lang="en-US" sz="2800" dirty="0"/>
              <a:t> / </a:t>
            </a:r>
            <a:r>
              <a:rPr lang="en-US" sz="2800" dirty="0">
                <a:solidFill>
                  <a:srgbClr val="FF00FF"/>
                </a:solidFill>
              </a:rPr>
              <a:t>B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</a:t>
            </a:r>
          </a:p>
          <a:p>
            <a:pPr marL="162000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z="2800" dirty="0"/>
              <a:t>   </a:t>
            </a:r>
            <a:r>
              <a:rPr lang="en-US" sz="2800" dirty="0">
                <a:solidFill>
                  <a:srgbClr val="0000FF"/>
                </a:solidFill>
              </a:rPr>
              <a:t>A = # of citations in all ISI articles during 2008 to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0000FF"/>
                </a:solidFill>
              </a:rPr>
              <a:t>             papers published in </a:t>
            </a:r>
            <a:r>
              <a:rPr lang="en-US" sz="2800" dirty="0">
                <a:solidFill>
                  <a:srgbClr val="008000"/>
                </a:solidFill>
              </a:rPr>
              <a:t>X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during </a:t>
            </a:r>
            <a:r>
              <a:rPr lang="en-US" sz="2800" dirty="0">
                <a:solidFill>
                  <a:srgbClr val="0000FF"/>
                </a:solidFill>
              </a:rPr>
              <a:t>2006-2007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                 </a:t>
            </a:r>
          </a:p>
          <a:p>
            <a:pPr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z="2800" dirty="0"/>
              <a:t>       </a:t>
            </a:r>
            <a:r>
              <a:rPr lang="en-US" sz="2800" dirty="0">
                <a:solidFill>
                  <a:srgbClr val="FF00FF"/>
                </a:solidFill>
              </a:rPr>
              <a:t>B = # of articles published in </a:t>
            </a:r>
            <a:r>
              <a:rPr lang="en-US" sz="2800" dirty="0">
                <a:solidFill>
                  <a:srgbClr val="008000"/>
                </a:solidFill>
              </a:rPr>
              <a:t>X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smtClean="0">
                <a:solidFill>
                  <a:srgbClr val="FF00FF"/>
                </a:solidFill>
              </a:rPr>
              <a:t>during </a:t>
            </a:r>
            <a:r>
              <a:rPr lang="en-US" sz="2800" dirty="0">
                <a:solidFill>
                  <a:srgbClr val="FF00FF"/>
                </a:solidFill>
              </a:rPr>
              <a:t>2006-07</a:t>
            </a:r>
            <a:r>
              <a:rPr lang="en-US" sz="28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                                </a:t>
            </a:r>
          </a:p>
          <a:p>
            <a:pPr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z="2800" dirty="0"/>
              <a:t>                                    </a:t>
            </a:r>
            <a:r>
              <a:rPr lang="en-US" sz="2000" dirty="0">
                <a:solidFill>
                  <a:srgbClr val="0000FF"/>
                </a:solidFill>
              </a:rPr>
              <a:t># citations in year N in ISI</a:t>
            </a:r>
            <a:r>
              <a:rPr lang="en-US" sz="2000" dirty="0"/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z="2000" dirty="0"/>
              <a:t>        impact factor, year N = -----------------------------------------------</a:t>
            </a:r>
          </a:p>
          <a:p>
            <a:pPr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z="2000" dirty="0"/>
              <a:t>                                             </a:t>
            </a:r>
            <a:r>
              <a:rPr lang="en-US" sz="2000" dirty="0">
                <a:solidFill>
                  <a:srgbClr val="FF00FF"/>
                </a:solidFill>
              </a:rPr>
              <a:t># articles in X during years N-1,N-2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7900"/>
            <a:ext cx="7785100" cy="5588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Quality of Citation Databases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Thompson </a:t>
            </a:r>
            <a:r>
              <a:rPr lang="en-US" sz="3000" dirty="0" smtClean="0"/>
              <a:t>Scientific: ISI database</a:t>
            </a:r>
            <a:r>
              <a:rPr lang="en-US" sz="2000" dirty="0" smtClean="0"/>
              <a:t>   </a:t>
            </a: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         </a:t>
            </a:r>
            <a:r>
              <a:rPr lang="en-US" sz="2000" dirty="0" smtClean="0"/>
              <a:t> </a:t>
            </a:r>
            <a:r>
              <a:rPr lang="en-US" dirty="0" smtClean="0"/>
              <a:t>C</a:t>
            </a:r>
            <a:r>
              <a:rPr lang="en-US" sz="2400" dirty="0" smtClean="0"/>
              <a:t>ontains approximately </a:t>
            </a:r>
            <a:r>
              <a:rPr lang="en-US" sz="2400" dirty="0"/>
              <a:t>400 journals in </a:t>
            </a:r>
            <a:r>
              <a:rPr lang="en-US" sz="2400" dirty="0" smtClean="0"/>
              <a:t>mathematics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     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(But Mathematical </a:t>
            </a:r>
            <a:r>
              <a:rPr lang="en-US" sz="2400" dirty="0">
                <a:solidFill>
                  <a:srgbClr val="0000FF"/>
                </a:solidFill>
              </a:rPr>
              <a:t>Reviews includes items from</a:t>
            </a:r>
            <a:r>
              <a:rPr lang="en-US" sz="2400" dirty="0" smtClean="0">
                <a:solidFill>
                  <a:srgbClr val="0000FF"/>
                </a:solidFill>
              </a:rPr>
              <a:t>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FF"/>
                </a:solidFill>
              </a:rPr>
              <a:t>          </a:t>
            </a:r>
            <a:r>
              <a:rPr lang="en-US" sz="2400" dirty="0" smtClean="0">
                <a:solidFill>
                  <a:srgbClr val="0000FF"/>
                </a:solidFill>
              </a:rPr>
              <a:t>about 1200 journals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Zentralblatt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similar)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dirty="0" err="1"/>
              <a:t>MathScinet</a:t>
            </a:r>
            <a:r>
              <a:rPr lang="en-US" sz="3000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         </a:t>
            </a:r>
            <a:r>
              <a:rPr lang="en-US" sz="2400" dirty="0"/>
              <a:t>Citations only included since 2000, some since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          1997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        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Impact Factor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>
              <a:spcBef>
                <a:spcPts val="0"/>
              </a:spcBef>
              <a:buFontTx/>
              <a:buNone/>
            </a:pPr>
            <a:r>
              <a:rPr lang="en-US" dirty="0"/>
              <a:t>Impact factor of JEMS in 2007: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dirty="0"/>
              <a:t>                       </a:t>
            </a:r>
            <a:r>
              <a:rPr lang="en-US" dirty="0" smtClean="0"/>
              <a:t>    </a:t>
            </a:r>
            <a:r>
              <a:rPr lang="en-US" sz="2600" dirty="0">
                <a:solidFill>
                  <a:srgbClr val="0000FF"/>
                </a:solidFill>
              </a:rPr>
              <a:t># citations in 2007 in ISI      </a:t>
            </a:r>
            <a:r>
              <a:rPr lang="en-US" sz="2600" dirty="0" smtClean="0">
                <a:solidFill>
                  <a:srgbClr val="0000FF"/>
                </a:solidFill>
              </a:rPr>
              <a:t>        </a:t>
            </a:r>
            <a:r>
              <a:rPr lang="en-US" sz="2600" dirty="0">
                <a:solidFill>
                  <a:srgbClr val="0000FF"/>
                </a:solidFill>
              </a:rPr>
              <a:t>52</a:t>
            </a:r>
            <a:endParaRPr lang="en-US" sz="2600" dirty="0"/>
          </a:p>
          <a:p>
            <a:pPr>
              <a:spcBef>
                <a:spcPts val="0"/>
              </a:spcBef>
              <a:buFontTx/>
              <a:buNone/>
            </a:pPr>
            <a:r>
              <a:rPr lang="en-US" sz="2600" dirty="0"/>
              <a:t>impact factor = ---------------------------------------- = ---- = 1.04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600" dirty="0"/>
              <a:t>                         </a:t>
            </a:r>
            <a:r>
              <a:rPr lang="en-US" sz="2600" dirty="0">
                <a:solidFill>
                  <a:srgbClr val="FF00FF"/>
                </a:solidFill>
              </a:rPr>
              <a:t># articles in JEMS in 2005+06     50</a:t>
            </a:r>
            <a:endParaRPr lang="en-US" dirty="0"/>
          </a:p>
        </p:txBody>
      </p:sp>
      <p:pic>
        <p:nvPicPr>
          <p:cNvPr id="21509" name="Picture 5" descr="jems_impact_factor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191000"/>
            <a:ext cx="84582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04900"/>
            <a:ext cx="7785100" cy="8001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Criticism of Impact Factor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3100" dirty="0">
                <a:solidFill>
                  <a:srgbClr val="FF0000"/>
                </a:solidFill>
              </a:rPr>
              <a:t>1</a:t>
            </a:r>
            <a:r>
              <a:rPr lang="en-US" sz="3100" dirty="0"/>
              <a:t>  ‘average’ citations: not quite correct</a:t>
            </a:r>
          </a:p>
          <a:p>
            <a:pPr marL="533400" indent="-533400">
              <a:lnSpc>
                <a:spcPct val="90000"/>
              </a:lnSpc>
              <a:buFont typeface="Arial" charset="0"/>
              <a:buAutoNum type="arabicPlain" startAt="2"/>
            </a:pPr>
            <a:r>
              <a:rPr lang="en-US" sz="3100" dirty="0"/>
              <a:t>Two year period not appropriate</a:t>
            </a:r>
          </a:p>
          <a:p>
            <a:pPr marL="533400" indent="-533400">
              <a:lnSpc>
                <a:spcPct val="90000"/>
              </a:lnSpc>
              <a:buFont typeface="Arial" charset="0"/>
              <a:buAutoNum type="arabicPlain" startAt="2"/>
            </a:pPr>
            <a:r>
              <a:rPr lang="en-US" sz="3100" dirty="0"/>
              <a:t>Impact factor varies considerably between disciplines</a:t>
            </a:r>
          </a:p>
          <a:p>
            <a:pPr marL="533400" indent="-533400">
              <a:lnSpc>
                <a:spcPct val="90000"/>
              </a:lnSpc>
              <a:buFont typeface="Arial" charset="0"/>
              <a:buAutoNum type="arabicPlain" startAt="2"/>
            </a:pPr>
            <a:r>
              <a:rPr lang="en-US" sz="3100" dirty="0"/>
              <a:t>Impact factor varies considerably from year to year</a:t>
            </a:r>
          </a:p>
          <a:p>
            <a:pPr marL="533400" indent="-533400">
              <a:lnSpc>
                <a:spcPct val="90000"/>
              </a:lnSpc>
              <a:buFont typeface="Arial" charset="0"/>
              <a:buAutoNum type="arabicPlain" startAt="2"/>
            </a:pPr>
            <a:r>
              <a:rPr lang="en-US" sz="3100" dirty="0"/>
              <a:t>Language of publication influences impact factor</a:t>
            </a:r>
          </a:p>
          <a:p>
            <a:pPr marL="533400" indent="-533400">
              <a:lnSpc>
                <a:spcPct val="90000"/>
              </a:lnSpc>
              <a:buFont typeface="Arial" charset="0"/>
              <a:buAutoNum type="arabicPlain" startAt="2"/>
            </a:pPr>
            <a:r>
              <a:rPr lang="en-US" sz="3100" dirty="0"/>
              <a:t>Ignores sound statistical practice</a:t>
            </a:r>
            <a:endParaRPr lang="en-US" sz="2800" dirty="0"/>
          </a:p>
          <a:p>
            <a:pPr marL="533400" indent="-533400">
              <a:lnSpc>
                <a:spcPct val="90000"/>
              </a:lnSpc>
              <a:buFont typeface="Arial" charset="0"/>
              <a:buAutoNum type="arabicPlain" startAt="2"/>
            </a:pPr>
            <a:endParaRPr lang="en-US" sz="2800" dirty="0"/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63600"/>
            <a:ext cx="7810500" cy="889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Criticism of Impact Factor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1  ‘average’ citations: not quite correct</a:t>
            </a:r>
            <a:endParaRPr lang="en-US" sz="4900" dirty="0">
              <a:solidFill>
                <a:srgbClr val="FF0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8768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800"/>
              <a:t>     Journals publish non-substantive items (letters, editorials,…)</a:t>
            </a:r>
          </a:p>
          <a:p>
            <a:pPr>
              <a:buFont typeface="Wingdings" charset="2"/>
              <a:buNone/>
            </a:pPr>
            <a:endParaRPr lang="en-US" sz="2800"/>
          </a:p>
          <a:p>
            <a:pPr>
              <a:buFont typeface="Wingdings" charset="2"/>
              <a:buNone/>
            </a:pPr>
            <a:r>
              <a:rPr lang="en-US" sz="2800"/>
              <a:t>     ====&gt;  Manipulate impact factor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7900"/>
            <a:ext cx="7772400" cy="774700"/>
          </a:xfrm>
        </p:spPr>
        <p:txBody>
          <a:bodyPr/>
          <a:lstStyle/>
          <a:p>
            <a:r>
              <a:rPr lang="en-US" dirty="0"/>
              <a:t>Criticism of Impact Factor</a:t>
            </a:r>
            <a:br>
              <a:rPr lang="en-US" dirty="0"/>
            </a:br>
            <a:r>
              <a:rPr lang="en-US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1  ‘average’ citations: not quite correct</a:t>
            </a:r>
            <a:endParaRPr lang="en-US" sz="4900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     Journals publish non-substantive items (letters, editorials,…)</a:t>
            </a:r>
            <a:endParaRPr lang="en-US" sz="2400" dirty="0" smtClean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 smtClean="0"/>
              <a:t>     </a:t>
            </a:r>
            <a:r>
              <a:rPr lang="en-US" sz="2400" dirty="0"/>
              <a:t>====&gt;  Manipulate impact factor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2400" dirty="0"/>
          </a:p>
          <a:p>
            <a:pPr>
              <a:lnSpc>
                <a:spcPct val="50000"/>
              </a:lnSpc>
              <a:spcBef>
                <a:spcPts val="0"/>
              </a:spcBef>
              <a:buFont typeface="Wingdings" charset="2"/>
              <a:buNone/>
            </a:pPr>
            <a:r>
              <a:rPr lang="en-US" sz="2400" dirty="0"/>
              <a:t>                                            </a:t>
            </a:r>
            <a:r>
              <a:rPr lang="en-US" sz="2600" dirty="0">
                <a:solidFill>
                  <a:srgbClr val="0000FF"/>
                </a:solidFill>
              </a:rPr>
              <a:t># citations in year N in ISI</a:t>
            </a:r>
            <a:endParaRPr lang="en-US" sz="2600" dirty="0"/>
          </a:p>
          <a:p>
            <a:pPr>
              <a:lnSpc>
                <a:spcPct val="50000"/>
              </a:lnSpc>
              <a:spcBef>
                <a:spcPts val="0"/>
              </a:spcBef>
              <a:buFontTx/>
              <a:buNone/>
            </a:pPr>
            <a:r>
              <a:rPr lang="en-US" sz="2600" dirty="0"/>
              <a:t>           impact factor = -----------------------------------------</a:t>
            </a:r>
          </a:p>
          <a:p>
            <a:pPr>
              <a:lnSpc>
                <a:spcPct val="50000"/>
              </a:lnSpc>
              <a:spcBef>
                <a:spcPts val="0"/>
              </a:spcBef>
              <a:buFontTx/>
              <a:buNone/>
            </a:pPr>
            <a:r>
              <a:rPr lang="en-US" sz="2600" dirty="0"/>
              <a:t>                                    </a:t>
            </a:r>
            <a:r>
              <a:rPr lang="en-US" sz="2600" dirty="0">
                <a:solidFill>
                  <a:srgbClr val="FF00FF"/>
                </a:solidFill>
              </a:rPr>
              <a:t># articles in</a:t>
            </a:r>
            <a:r>
              <a:rPr lang="en-US" sz="2600" dirty="0" smtClean="0">
                <a:solidFill>
                  <a:srgbClr val="FF00FF"/>
                </a:solidFill>
              </a:rPr>
              <a:t> </a:t>
            </a:r>
            <a:r>
              <a:rPr lang="en-US" sz="2600" dirty="0" smtClean="0">
                <a:solidFill>
                  <a:srgbClr val="008000"/>
                </a:solidFill>
              </a:rPr>
              <a:t>X</a:t>
            </a:r>
            <a:r>
              <a:rPr lang="en-US" sz="2600" dirty="0" smtClean="0">
                <a:solidFill>
                  <a:srgbClr val="FF00FF"/>
                </a:solidFill>
              </a:rPr>
              <a:t> </a:t>
            </a:r>
            <a:r>
              <a:rPr lang="en-US" sz="2600" dirty="0">
                <a:solidFill>
                  <a:srgbClr val="FF00FF"/>
                </a:solidFill>
              </a:rPr>
              <a:t>in years N-1,N-2</a:t>
            </a:r>
            <a:endParaRPr lang="en-US" sz="2600" dirty="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/>
              <a:t>   </a:t>
            </a:r>
            <a:r>
              <a:rPr lang="en-US" sz="2400" dirty="0" smtClean="0"/>
              <a:t>  </a:t>
            </a:r>
            <a:r>
              <a:rPr lang="en-US" sz="4400" dirty="0">
                <a:solidFill>
                  <a:srgbClr val="FF0000"/>
                </a:solidFill>
              </a:rPr>
              <a:t>“remove”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FF"/>
                </a:solidFill>
              </a:rPr>
              <a:t>less cited ‘articles’ (e.g. ZAMM)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/>
              <a:t>  </a:t>
            </a:r>
            <a:r>
              <a:rPr lang="en-US" sz="2400" dirty="0" smtClean="0"/>
              <a:t> </a:t>
            </a:r>
            <a:r>
              <a:rPr lang="en-US" dirty="0" smtClean="0"/>
              <a:t> </a:t>
            </a:r>
            <a:r>
              <a:rPr lang="en-US" sz="2400" dirty="0" smtClean="0"/>
              <a:t> </a:t>
            </a:r>
            <a:r>
              <a:rPr lang="en-US" sz="4400" dirty="0">
                <a:solidFill>
                  <a:srgbClr val="FF0000"/>
                </a:solidFill>
              </a:rPr>
              <a:t>“request”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authors to cite articles from </a:t>
            </a:r>
            <a:r>
              <a:rPr lang="en-US" sz="2400" dirty="0">
                <a:solidFill>
                  <a:srgbClr val="008000"/>
                </a:solidFill>
              </a:rPr>
              <a:t>journal </a:t>
            </a:r>
            <a:r>
              <a:rPr lang="en-US" sz="2400" dirty="0" smtClean="0">
                <a:solidFill>
                  <a:srgbClr val="008000"/>
                </a:solidFill>
              </a:rPr>
              <a:t>A</a:t>
            </a:r>
            <a:r>
              <a:rPr lang="en-US" sz="2400" dirty="0" smtClean="0">
                <a:solidFill>
                  <a:srgbClr val="0000FF"/>
                </a:solidFill>
              </a:rPr>
              <a:t>,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FF"/>
                </a:solidFill>
              </a:rPr>
              <a:t>                                    </a:t>
            </a:r>
            <a:r>
              <a:rPr lang="en-US" dirty="0" smtClean="0">
                <a:solidFill>
                  <a:srgbClr val="0000FF"/>
                </a:solidFill>
              </a:rPr>
              <a:t>self citations, article reviews last 2 years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                                  (Nefarious Numbers, D. </a:t>
            </a:r>
            <a:r>
              <a:rPr lang="en-US" sz="2400" dirty="0" err="1" smtClean="0">
                <a:solidFill>
                  <a:srgbClr val="0000FF"/>
                </a:solidFill>
              </a:rPr>
              <a:t>Arnold,K</a:t>
            </a:r>
            <a:r>
              <a:rPr lang="en-US" sz="2400" dirty="0" smtClean="0">
                <a:solidFill>
                  <a:srgbClr val="0000FF"/>
                </a:solidFill>
              </a:rPr>
              <a:t>. Fowler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</a:rPr>
              <a:t>                                    http://arxiv.org/abs/1010.0278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52500"/>
            <a:ext cx="7772400" cy="10287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Criticism of Impact Factor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>
                <a:solidFill>
                  <a:srgbClr val="FF0000"/>
                </a:solidFill>
              </a:rPr>
              <a:t>2 Two year period not appropriate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915400" cy="3886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    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Two years period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         - appropriate for some fields, e.g. bio-medical       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            sciences: most citations soon after publication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          - Math: citations beyond 2 year period: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                      Math Review: of 3’000’000 citations </a:t>
            </a:r>
            <a:r>
              <a:rPr lang="en-US" sz="2800" dirty="0">
                <a:solidFill>
                  <a:srgbClr val="0000FF"/>
                </a:solidFill>
              </a:rPr>
              <a:t>only  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>
                <a:solidFill>
                  <a:srgbClr val="0000FF"/>
                </a:solidFill>
              </a:rPr>
              <a:t>                      10% in 2 year window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7900"/>
            <a:ext cx="7785100" cy="1752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Criticism of Impact Factor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 2  Two year period not appropriate</a:t>
            </a:r>
            <a:endParaRPr lang="en-US" sz="49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endParaRPr lang="en-US" sz="2800"/>
          </a:p>
          <a:p>
            <a:pPr>
              <a:lnSpc>
                <a:spcPct val="90000"/>
              </a:lnSpc>
              <a:buFont typeface="Wingdings" charset="2"/>
              <a:buChar char="§"/>
            </a:pPr>
            <a:endParaRPr lang="en-US" sz="2800"/>
          </a:p>
        </p:txBody>
      </p:sp>
      <p:pic>
        <p:nvPicPr>
          <p:cNvPr id="25605" name="Picture 5" descr="Citation_curv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" y="2100263"/>
            <a:ext cx="8153400" cy="4491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2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Criticism of Impact Factor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>
                <a:solidFill>
                  <a:srgbClr val="FF0000"/>
                </a:solidFill>
              </a:rPr>
              <a:t> 2  Two year period not appropriate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endParaRPr lang="en-US" sz="280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Comparison with 5 and 10 year periods: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Top 20 Journals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endParaRPr lang="en-US" sz="2800"/>
          </a:p>
        </p:txBody>
      </p:sp>
      <p:pic>
        <p:nvPicPr>
          <p:cNvPr id="29701" name="Picture 5" descr="5_10_years_if_20top_journals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" y="3048000"/>
            <a:ext cx="81534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7772400" cy="16002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Criticism of Impact Factor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>
                <a:solidFill>
                  <a:srgbClr val="FF0000"/>
                </a:solidFill>
              </a:rPr>
              <a:t> 2  Two year period not appropriate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32000"/>
            <a:ext cx="89154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Comparison with 5 and 10 year periods: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Top 100 Journals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endParaRPr lang="en-US" sz="2800" dirty="0"/>
          </a:p>
        </p:txBody>
      </p:sp>
      <p:pic>
        <p:nvPicPr>
          <p:cNvPr id="31749" name="Picture 5" descr="CitationStatistics-FINAL-1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7100" y="2933700"/>
            <a:ext cx="71628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200"/>
            <a:ext cx="7810500" cy="685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Quantitative Assessment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8000"/>
            <a:ext cx="9143999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200" dirty="0"/>
              <a:t>    </a:t>
            </a:r>
            <a:r>
              <a:rPr lang="en-US" sz="4200" dirty="0" smtClean="0"/>
              <a:t> Is there a </a:t>
            </a:r>
            <a:r>
              <a:rPr lang="en-US" sz="4200" dirty="0" smtClean="0">
                <a:solidFill>
                  <a:srgbClr val="E00E18"/>
                </a:solidFill>
              </a:rPr>
              <a:t>need for ranking</a:t>
            </a:r>
            <a:r>
              <a:rPr lang="en-US" sz="4200" dirty="0" smtClean="0"/>
              <a:t> of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200" dirty="0" smtClean="0"/>
              <a:t>     </a:t>
            </a:r>
            <a:r>
              <a:rPr lang="en-US" sz="3600" dirty="0" smtClean="0"/>
              <a:t>individuals, mathematics departments,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dirty="0" smtClean="0"/>
              <a:t>      universities, countries,…?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6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     Who needs or wants to do a </a:t>
            </a:r>
            <a:r>
              <a:rPr lang="en-US" dirty="0" smtClean="0">
                <a:solidFill>
                  <a:srgbClr val="E00E18"/>
                </a:solidFill>
              </a:rPr>
              <a:t>ranking</a:t>
            </a:r>
            <a:r>
              <a:rPr lang="en-US" dirty="0" smtClean="0"/>
              <a:t>:</a:t>
            </a:r>
            <a:r>
              <a:rPr lang="en-US" sz="2400" dirty="0" smtClean="0"/>
              <a:t> </a:t>
            </a:r>
            <a:r>
              <a:rPr lang="en-US" sz="2400" dirty="0"/>
              <a:t>Search committees,</a:t>
            </a:r>
            <a:r>
              <a:rPr lang="en-US" sz="2400" dirty="0" smtClean="0"/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     </a:t>
            </a:r>
            <a:r>
              <a:rPr lang="en-US" sz="2400" dirty="0" smtClean="0"/>
              <a:t>department </a:t>
            </a:r>
            <a:r>
              <a:rPr lang="en-US" sz="2400" dirty="0"/>
              <a:t>heads, university boards, funding agencies,</a:t>
            </a:r>
            <a:r>
              <a:rPr lang="en-US" sz="24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     </a:t>
            </a:r>
            <a:r>
              <a:rPr lang="en-US" sz="2400" dirty="0" smtClean="0"/>
              <a:t>parliaments</a:t>
            </a:r>
            <a:r>
              <a:rPr lang="en-US" sz="2400" dirty="0"/>
              <a:t>, …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 </a:t>
            </a:r>
            <a:r>
              <a:rPr lang="en-US" sz="2400" dirty="0" smtClean="0"/>
              <a:t>    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7900"/>
            <a:ext cx="7772400" cy="1752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Criticism of Impact Factor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3 </a:t>
            </a:r>
            <a:r>
              <a:rPr lang="en-US" sz="3200" dirty="0" smtClean="0">
                <a:solidFill>
                  <a:srgbClr val="FF0000"/>
                </a:solidFill>
              </a:rPr>
              <a:t>Impact Factor </a:t>
            </a:r>
            <a:r>
              <a:rPr lang="en-US" sz="3200" dirty="0">
                <a:solidFill>
                  <a:srgbClr val="FF0000"/>
                </a:solidFill>
              </a:rPr>
              <a:t>varies considerably between disciplines</a:t>
            </a:r>
            <a:endParaRPr lang="en-US" sz="49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 typeface="Wingdings" charset="2"/>
              <a:buChar char="§"/>
            </a:pPr>
            <a:endParaRPr lang="en-US" sz="2800" dirty="0"/>
          </a:p>
        </p:txBody>
      </p:sp>
      <p:pic>
        <p:nvPicPr>
          <p:cNvPr id="33797" name="Picture 5" descr="CitationStatistics-FINAL-1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0025" y="2503487"/>
            <a:ext cx="6229350" cy="4595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200"/>
            <a:ext cx="77724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Criticism </a:t>
            </a:r>
            <a:r>
              <a:rPr lang="en-US" dirty="0">
                <a:solidFill>
                  <a:srgbClr val="FF0000"/>
                </a:solidFill>
              </a:rPr>
              <a:t>of Impact Factor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3 Impact factor varies considerably between disciplines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90800"/>
            <a:ext cx="8915400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800"/>
              <a:t>If citations occur outside 2 year period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         ===&gt; impact factor is lower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800"/>
              <a:t>Impact factor measures citation cultures/behaviour,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                  size of disciplines/communities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b="1">
                <a:solidFill>
                  <a:srgbClr val="FF0000"/>
                </a:solidFill>
              </a:rPr>
              <a:t>===&gt; One can not compare two journals from different disciplines using impact factors</a:t>
            </a:r>
            <a:r>
              <a:rPr lang="en-US" sz="2800"/>
              <a:t>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200"/>
            <a:ext cx="7772400" cy="1752600"/>
          </a:xfrm>
        </p:spPr>
        <p:txBody>
          <a:bodyPr/>
          <a:lstStyle/>
          <a:p>
            <a:pPr marL="838200" indent="-838200"/>
            <a:r>
              <a:rPr lang="en-US" dirty="0" smtClean="0">
                <a:solidFill>
                  <a:srgbClr val="FF0000"/>
                </a:solidFill>
              </a:rPr>
              <a:t>Criticism </a:t>
            </a:r>
            <a:r>
              <a:rPr lang="en-US" dirty="0">
                <a:solidFill>
                  <a:srgbClr val="FF0000"/>
                </a:solidFill>
              </a:rPr>
              <a:t>of Impact Factor 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4 Impact factor varies considerably from year to year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49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971800"/>
            <a:ext cx="8915400" cy="3886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Variation tends to be larger for smaller journals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280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 Journals with # of articles &lt; 50: average change from 2002 to 2003 is nearly 50%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endParaRPr lang="en-US" sz="280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One often compares journals for a fixed year without taking into account the higher variation for small journals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52500"/>
            <a:ext cx="7772400" cy="1752600"/>
          </a:xfrm>
        </p:spPr>
        <p:txBody>
          <a:bodyPr/>
          <a:lstStyle/>
          <a:p>
            <a:pPr marL="838200" indent="-838200"/>
            <a:r>
              <a:rPr lang="en-US" dirty="0">
                <a:solidFill>
                  <a:srgbClr val="FF0000"/>
                </a:solidFill>
              </a:rPr>
              <a:t>Criticism of Impact Factor 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5 Language of publication influences impact factor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90800"/>
            <a:ext cx="89154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Articles not written in English are likely to receive fewer citations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    e.g. - Question in problem section of SIAM Review in 1970’s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              Answer was given by H.-O. </a:t>
            </a:r>
            <a:r>
              <a:rPr lang="en-US" sz="2400" dirty="0" err="1"/>
              <a:t>Kreiss</a:t>
            </a:r>
            <a:r>
              <a:rPr lang="en-US" sz="2400" dirty="0"/>
              <a:t> in the 60’s in an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              article written in German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           - Fraction free </a:t>
            </a:r>
            <a:r>
              <a:rPr lang="en-US" sz="2400" dirty="0" err="1"/>
              <a:t>Routh</a:t>
            </a:r>
            <a:r>
              <a:rPr lang="en-US" sz="2400" dirty="0"/>
              <a:t> Algorithm. </a:t>
            </a:r>
            <a:r>
              <a:rPr lang="en-US" sz="2400" dirty="0" err="1"/>
              <a:t>Fichera</a:t>
            </a:r>
            <a:r>
              <a:rPr lang="en-US" sz="2400" dirty="0"/>
              <a:t>: Bullet. Della UMI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             1947 in Italian: Nobody knew the result.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             1979 same result in Int. Journal of Control in </a:t>
            </a:r>
            <a:r>
              <a:rPr lang="en-US" sz="2400" dirty="0" smtClean="0"/>
              <a:t>English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   </a:t>
            </a:r>
            <a:r>
              <a:rPr lang="en-US" sz="2400" dirty="0" smtClean="0"/>
              <a:t>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52500"/>
            <a:ext cx="7772400" cy="1752600"/>
          </a:xfrm>
        </p:spPr>
        <p:txBody>
          <a:bodyPr/>
          <a:lstStyle/>
          <a:p>
            <a:pPr marL="838200" indent="-838200"/>
            <a:r>
              <a:rPr lang="en-US" dirty="0">
                <a:solidFill>
                  <a:srgbClr val="FF0000"/>
                </a:solidFill>
              </a:rPr>
              <a:t>Criticism of Impact Factor 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5 Language of publication influences impact factor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90800"/>
            <a:ext cx="89154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 smtClean="0"/>
              <a:t>Type </a:t>
            </a:r>
            <a:r>
              <a:rPr lang="en-US" sz="2400" dirty="0"/>
              <a:t>rather than quality of Journal will influence the impact   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factor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    e.g. - Review Journals may have higher, sometimes much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             higher citations  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7900"/>
            <a:ext cx="7772400" cy="1752600"/>
          </a:xfrm>
        </p:spPr>
        <p:txBody>
          <a:bodyPr/>
          <a:lstStyle/>
          <a:p>
            <a:pPr marL="838200" indent="-838200"/>
            <a:r>
              <a:rPr lang="en-US" dirty="0">
                <a:solidFill>
                  <a:srgbClr val="FF0000"/>
                </a:solidFill>
              </a:rPr>
              <a:t>Criticism of Impact Factor 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6 Ignores sound statistical practice</a:t>
            </a:r>
            <a:r>
              <a:rPr lang="en-US" dirty="0"/>
              <a:t/>
            </a:r>
            <a:br>
              <a:rPr lang="en-US" dirty="0"/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9154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 smtClean="0"/>
              <a:t>When </a:t>
            </a:r>
            <a:r>
              <a:rPr lang="en-US" sz="2400" dirty="0"/>
              <a:t>comparing two journals: there is no </a:t>
            </a:r>
            <a:r>
              <a:rPr lang="en-US" sz="2400" dirty="0">
                <a:solidFill>
                  <a:srgbClr val="FF0000"/>
                </a:solidFill>
              </a:rPr>
              <a:t>a priori</a:t>
            </a:r>
            <a:r>
              <a:rPr lang="en-US" sz="2400" dirty="0"/>
              <a:t> model which defines “</a:t>
            </a:r>
            <a:r>
              <a:rPr lang="en-US" sz="2400" dirty="0">
                <a:solidFill>
                  <a:srgbClr val="0000FF"/>
                </a:solidFill>
              </a:rPr>
              <a:t>better</a:t>
            </a:r>
            <a:r>
              <a:rPr lang="en-US" sz="2400" dirty="0"/>
              <a:t>”.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sz="2400" dirty="0"/>
              <a:t>In statistics 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sz="2400" dirty="0"/>
              <a:t>     - one defines a model, 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sz="2400" dirty="0"/>
              <a:t>     - formulates a hypothesis (of no difference),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sz="2400" dirty="0"/>
              <a:t>     - finds a statistics on which values one accepts or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sz="2400" dirty="0"/>
              <a:t>       rejects the hypothesis 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sz="2400" dirty="0"/>
              <a:t>How does the impact factor measure quality?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7785100" cy="533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Comparison: an example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4500"/>
            <a:ext cx="9372600" cy="2895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 smtClean="0"/>
              <a:t>      </a:t>
            </a:r>
            <a:r>
              <a:rPr lang="en-US" sz="2400" dirty="0">
                <a:solidFill>
                  <a:srgbClr val="FF00FF"/>
                </a:solidFill>
              </a:rPr>
              <a:t>Proceedings of the AMS</a:t>
            </a:r>
            <a:r>
              <a:rPr lang="en-US" sz="2400" dirty="0"/>
              <a:t>        </a:t>
            </a:r>
            <a:r>
              <a:rPr lang="en-US" sz="2400" dirty="0">
                <a:solidFill>
                  <a:srgbClr val="008000"/>
                </a:solidFill>
              </a:rPr>
              <a:t>Transaction of the AMS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/>
              <a:t>IF           </a:t>
            </a:r>
            <a:r>
              <a:rPr lang="en-US" sz="2400" dirty="0" smtClean="0"/>
              <a:t>      </a:t>
            </a:r>
            <a:r>
              <a:rPr lang="en-US" sz="2400" dirty="0"/>
              <a:t>0.434                                </a:t>
            </a:r>
            <a:r>
              <a:rPr lang="en-US" sz="2400" dirty="0" smtClean="0"/>
              <a:t> 0.846</a:t>
            </a:r>
            <a:endParaRPr lang="en-US" sz="24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/>
              <a:t>Length of     short                           more substantial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/>
              <a:t>Paper          &lt; 10 pp                              ~ 20 pp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4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4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4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4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/>
              <a:t>    </a:t>
            </a:r>
          </a:p>
        </p:txBody>
      </p:sp>
      <p:pic>
        <p:nvPicPr>
          <p:cNvPr id="69636" name="Picture 4" descr="ams_priceedings_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429000"/>
            <a:ext cx="3797300" cy="2144713"/>
          </a:xfrm>
          <a:prstGeom prst="rect">
            <a:avLst/>
          </a:prstGeom>
          <a:noFill/>
        </p:spPr>
      </p:pic>
      <p:pic>
        <p:nvPicPr>
          <p:cNvPr id="69637" name="Picture 5" descr="ams_transactions_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657600"/>
            <a:ext cx="3810000" cy="1968500"/>
          </a:xfrm>
          <a:prstGeom prst="rect">
            <a:avLst/>
          </a:prstGeom>
          <a:noFill/>
        </p:spPr>
      </p:pic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56769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Arial"/>
              </a:rPr>
              <a:t>   Are </a:t>
            </a:r>
            <a:r>
              <a:rPr lang="en-US" sz="2000" dirty="0">
                <a:latin typeface="Arial"/>
              </a:rPr>
              <a:t>p</a:t>
            </a:r>
            <a:r>
              <a:rPr lang="en-US" sz="2000" dirty="0" smtClean="0">
                <a:latin typeface="Arial"/>
              </a:rPr>
              <a:t>apers </a:t>
            </a:r>
            <a:r>
              <a:rPr lang="en-US" sz="2000" dirty="0">
                <a:latin typeface="Arial"/>
              </a:rPr>
              <a:t>in </a:t>
            </a:r>
            <a:r>
              <a:rPr lang="en-US" sz="2000" dirty="0" smtClean="0">
                <a:latin typeface="Arial"/>
              </a:rPr>
              <a:t>the </a:t>
            </a:r>
            <a:r>
              <a:rPr lang="en-US" sz="2000" dirty="0" smtClean="0">
                <a:solidFill>
                  <a:srgbClr val="008000"/>
                </a:solidFill>
                <a:latin typeface="Arial"/>
              </a:rPr>
              <a:t>Transaction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>
                <a:solidFill>
                  <a:srgbClr val="E00E18"/>
                </a:solidFill>
                <a:latin typeface="Arial"/>
              </a:rPr>
              <a:t>twice</a:t>
            </a:r>
            <a:r>
              <a:rPr lang="en-US" sz="2000" dirty="0">
                <a:latin typeface="Arial"/>
              </a:rPr>
              <a:t> as good as the one in the </a:t>
            </a:r>
            <a:r>
              <a:rPr lang="en-US" sz="2000" dirty="0">
                <a:solidFill>
                  <a:srgbClr val="FF00FF"/>
                </a:solidFill>
                <a:latin typeface="Arial"/>
              </a:rPr>
              <a:t>Proceedings</a:t>
            </a:r>
            <a:r>
              <a:rPr lang="en-US" sz="2000" dirty="0">
                <a:latin typeface="Arial"/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7759700" cy="5207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Comparison: an example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4704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/>
              <a:t>      Are</a:t>
            </a:r>
            <a:r>
              <a:rPr lang="en-US" sz="2400" dirty="0" smtClean="0"/>
              <a:t> papers </a:t>
            </a:r>
            <a:r>
              <a:rPr lang="en-US" sz="2400" dirty="0"/>
              <a:t>in </a:t>
            </a: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8000"/>
                </a:solidFill>
              </a:rPr>
              <a:t>Transaction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E00E18"/>
                </a:solidFill>
              </a:rPr>
              <a:t>twice</a:t>
            </a:r>
            <a:r>
              <a:rPr lang="en-US" sz="2400" dirty="0"/>
              <a:t> as good as the one in the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/>
              <a:t>      </a:t>
            </a:r>
            <a:r>
              <a:rPr lang="en-US" sz="2400" dirty="0">
                <a:solidFill>
                  <a:srgbClr val="FF00FF"/>
                </a:solidFill>
              </a:rPr>
              <a:t>Proceedings</a:t>
            </a:r>
            <a:r>
              <a:rPr lang="en-US" sz="2400" dirty="0"/>
              <a:t>?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endParaRPr lang="en-US" sz="2400" dirty="0" smtClean="0"/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Do </a:t>
            </a:r>
            <a:r>
              <a:rPr lang="en-US" sz="2400" dirty="0">
                <a:solidFill>
                  <a:srgbClr val="FF0000"/>
                </a:solidFill>
              </a:rPr>
              <a:t>not use </a:t>
            </a:r>
            <a:r>
              <a:rPr lang="en-US" sz="2400" dirty="0" smtClean="0">
                <a:solidFill>
                  <a:srgbClr val="FF0000"/>
                </a:solidFill>
              </a:rPr>
              <a:t>averages</a:t>
            </a:r>
            <a:r>
              <a:rPr lang="en-US" dirty="0"/>
              <a:t>,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E00E18"/>
                </a:solidFill>
              </a:rPr>
              <a:t>use</a:t>
            </a:r>
            <a:r>
              <a:rPr lang="en-US" sz="2400" dirty="0">
                <a:solidFill>
                  <a:srgbClr val="0000FF"/>
                </a:solidFill>
              </a:rPr>
              <a:t> probabilities</a:t>
            </a:r>
            <a:r>
              <a:rPr lang="en-US" sz="2400" dirty="0"/>
              <a:t>.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endParaRPr lang="en-US" sz="2400" dirty="0" smtClean="0"/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 smtClean="0"/>
              <a:t>      What </a:t>
            </a:r>
            <a:r>
              <a:rPr lang="en-US" sz="2400" dirty="0"/>
              <a:t>is the </a:t>
            </a:r>
            <a:r>
              <a:rPr lang="en-US" sz="2400" dirty="0">
                <a:solidFill>
                  <a:srgbClr val="0000FF"/>
                </a:solidFill>
              </a:rPr>
              <a:t>probability</a:t>
            </a:r>
            <a:r>
              <a:rPr lang="en-US" sz="2400" dirty="0"/>
              <a:t> that a </a:t>
            </a:r>
            <a:r>
              <a:rPr lang="en-US" sz="2400" dirty="0">
                <a:solidFill>
                  <a:srgbClr val="0000FF"/>
                </a:solidFill>
              </a:rPr>
              <a:t>randomly selected </a:t>
            </a:r>
            <a:r>
              <a:rPr lang="en-US" sz="2400" dirty="0">
                <a:solidFill>
                  <a:srgbClr val="FF00FF"/>
                </a:solidFill>
              </a:rPr>
              <a:t>Proceedings </a:t>
            </a:r>
            <a:endParaRPr lang="en-US" sz="2400" dirty="0" smtClean="0">
              <a:solidFill>
                <a:srgbClr val="FF00FF"/>
              </a:solidFill>
            </a:endParaRP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 smtClean="0">
                <a:solidFill>
                  <a:srgbClr val="FF00FF"/>
                </a:solidFill>
              </a:rPr>
              <a:t>      paper</a:t>
            </a:r>
            <a:r>
              <a:rPr lang="en-US" sz="2400" dirty="0" smtClean="0"/>
              <a:t> </a:t>
            </a:r>
            <a:r>
              <a:rPr lang="en-US" sz="2400" dirty="0"/>
              <a:t>has at </a:t>
            </a:r>
            <a:r>
              <a:rPr lang="en-US" sz="2400" dirty="0">
                <a:solidFill>
                  <a:srgbClr val="E00E18"/>
                </a:solidFill>
              </a:rPr>
              <a:t>least</a:t>
            </a:r>
            <a:r>
              <a:rPr lang="en-US" sz="2400" dirty="0"/>
              <a:t> as many citations as a </a:t>
            </a:r>
            <a:r>
              <a:rPr lang="en-US" sz="2400" dirty="0">
                <a:solidFill>
                  <a:srgbClr val="0000FF"/>
                </a:solidFill>
              </a:rPr>
              <a:t>randomly selected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008000"/>
                </a:solidFill>
              </a:rPr>
              <a:t>Transaction </a:t>
            </a:r>
            <a:r>
              <a:rPr lang="en-US" sz="2400" dirty="0">
                <a:solidFill>
                  <a:srgbClr val="008000"/>
                </a:solidFill>
              </a:rPr>
              <a:t>paper</a:t>
            </a:r>
            <a:r>
              <a:rPr lang="en-US" sz="2400" dirty="0"/>
              <a:t>?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endParaRPr lang="en-US" sz="2400" dirty="0"/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/>
              <a:t>                         </a:t>
            </a:r>
            <a:r>
              <a:rPr lang="en-US" sz="2400" dirty="0" smtClean="0"/>
              <a:t>Answer</a:t>
            </a:r>
            <a:endParaRPr lang="en-US" sz="2800" dirty="0" smtClean="0">
              <a:solidFill>
                <a:srgbClr val="000000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/>
              <a:t>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endParaRPr lang="en-US" sz="24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4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7759700" cy="5207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Comparison: an example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4704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/>
              <a:t>      Are</a:t>
            </a:r>
            <a:r>
              <a:rPr lang="en-US" sz="2400" dirty="0" smtClean="0"/>
              <a:t> papers </a:t>
            </a:r>
            <a:r>
              <a:rPr lang="en-US" sz="2400" dirty="0"/>
              <a:t>in </a:t>
            </a: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8000"/>
                </a:solidFill>
              </a:rPr>
              <a:t>Transaction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E00E18"/>
                </a:solidFill>
              </a:rPr>
              <a:t>twice</a:t>
            </a:r>
            <a:r>
              <a:rPr lang="en-US" sz="2400" dirty="0"/>
              <a:t> as good as the one in the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/>
              <a:t>      </a:t>
            </a:r>
            <a:r>
              <a:rPr lang="en-US" sz="2400" dirty="0">
                <a:solidFill>
                  <a:srgbClr val="FF00FF"/>
                </a:solidFill>
              </a:rPr>
              <a:t>Proceedings</a:t>
            </a:r>
            <a:r>
              <a:rPr lang="en-US" sz="2400" dirty="0"/>
              <a:t>?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endParaRPr lang="en-US" sz="2400" dirty="0" smtClean="0"/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Do </a:t>
            </a:r>
            <a:r>
              <a:rPr lang="en-US" sz="2400" dirty="0">
                <a:solidFill>
                  <a:srgbClr val="FF0000"/>
                </a:solidFill>
              </a:rPr>
              <a:t>not use averages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E00E18"/>
                </a:solidFill>
              </a:rPr>
              <a:t>use</a:t>
            </a:r>
            <a:r>
              <a:rPr lang="en-US" sz="2400" dirty="0">
                <a:solidFill>
                  <a:srgbClr val="0000FF"/>
                </a:solidFill>
              </a:rPr>
              <a:t> probabilities</a:t>
            </a:r>
            <a:r>
              <a:rPr lang="en-US" sz="2400" dirty="0"/>
              <a:t>.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endParaRPr lang="en-US" sz="2400" dirty="0" smtClean="0"/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 smtClean="0"/>
              <a:t>      What </a:t>
            </a:r>
            <a:r>
              <a:rPr lang="en-US" sz="2400" dirty="0"/>
              <a:t>is the </a:t>
            </a:r>
            <a:r>
              <a:rPr lang="en-US" sz="2400" dirty="0">
                <a:solidFill>
                  <a:srgbClr val="0000FF"/>
                </a:solidFill>
              </a:rPr>
              <a:t>probability</a:t>
            </a:r>
            <a:r>
              <a:rPr lang="en-US" sz="2400" dirty="0"/>
              <a:t> that a </a:t>
            </a:r>
            <a:r>
              <a:rPr lang="en-US" sz="2400" dirty="0">
                <a:solidFill>
                  <a:srgbClr val="0000FF"/>
                </a:solidFill>
              </a:rPr>
              <a:t>randomly selected </a:t>
            </a:r>
            <a:r>
              <a:rPr lang="en-US" sz="2400" dirty="0">
                <a:solidFill>
                  <a:srgbClr val="FF00FF"/>
                </a:solidFill>
              </a:rPr>
              <a:t>Proceedings </a:t>
            </a:r>
            <a:endParaRPr lang="en-US" sz="2400" dirty="0" smtClean="0">
              <a:solidFill>
                <a:srgbClr val="FF00FF"/>
              </a:solidFill>
            </a:endParaRP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 smtClean="0">
                <a:solidFill>
                  <a:srgbClr val="FF00FF"/>
                </a:solidFill>
              </a:rPr>
              <a:t>      paper</a:t>
            </a:r>
            <a:r>
              <a:rPr lang="en-US" sz="2400" dirty="0" smtClean="0"/>
              <a:t> </a:t>
            </a:r>
            <a:r>
              <a:rPr lang="en-US" sz="2400" dirty="0"/>
              <a:t>has at </a:t>
            </a:r>
            <a:r>
              <a:rPr lang="en-US" sz="2400" dirty="0">
                <a:solidFill>
                  <a:srgbClr val="E00E18"/>
                </a:solidFill>
              </a:rPr>
              <a:t>least</a:t>
            </a:r>
            <a:r>
              <a:rPr lang="en-US" sz="2400" dirty="0"/>
              <a:t> as many citations as a </a:t>
            </a:r>
            <a:r>
              <a:rPr lang="en-US" sz="2400" dirty="0">
                <a:solidFill>
                  <a:srgbClr val="0000FF"/>
                </a:solidFill>
              </a:rPr>
              <a:t>randomly selected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008000"/>
                </a:solidFill>
              </a:rPr>
              <a:t>Transaction </a:t>
            </a:r>
            <a:r>
              <a:rPr lang="en-US" sz="2400" dirty="0">
                <a:solidFill>
                  <a:srgbClr val="008000"/>
                </a:solidFill>
              </a:rPr>
              <a:t>paper</a:t>
            </a:r>
            <a:r>
              <a:rPr lang="en-US" sz="2400" dirty="0"/>
              <a:t>?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endParaRPr lang="en-US" sz="2400" dirty="0"/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/>
              <a:t>                         Answer</a:t>
            </a:r>
            <a:r>
              <a:rPr lang="en-US" sz="2400" dirty="0">
                <a:solidFill>
                  <a:srgbClr val="E00E18"/>
                </a:solidFill>
              </a:rPr>
              <a:t>      62%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endParaRPr lang="en-US" sz="2400" dirty="0" smtClean="0"/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</a:t>
            </a:r>
            <a:r>
              <a:rPr lang="en-US" sz="2400" dirty="0" smtClean="0"/>
              <a:t> </a:t>
            </a:r>
            <a:endParaRPr lang="en-US" sz="2400" dirty="0"/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endParaRPr lang="en-US" sz="24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4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7759700" cy="5207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Comparison: an example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4704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/>
              <a:t>      Are</a:t>
            </a:r>
            <a:r>
              <a:rPr lang="en-US" sz="2400" dirty="0" smtClean="0"/>
              <a:t> papers </a:t>
            </a:r>
            <a:r>
              <a:rPr lang="en-US" sz="2400" dirty="0"/>
              <a:t>in </a:t>
            </a: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8000"/>
                </a:solidFill>
              </a:rPr>
              <a:t>Transaction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E00E18"/>
                </a:solidFill>
              </a:rPr>
              <a:t>twice</a:t>
            </a:r>
            <a:r>
              <a:rPr lang="en-US" sz="2400" dirty="0"/>
              <a:t> as good as the one in the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/>
              <a:t>      </a:t>
            </a:r>
            <a:r>
              <a:rPr lang="en-US" sz="2400" dirty="0">
                <a:solidFill>
                  <a:srgbClr val="FF00FF"/>
                </a:solidFill>
              </a:rPr>
              <a:t>Proceedings</a:t>
            </a:r>
            <a:r>
              <a:rPr lang="en-US" sz="2400" dirty="0"/>
              <a:t>?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endParaRPr lang="en-US" sz="2400" dirty="0" smtClean="0"/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Do </a:t>
            </a:r>
            <a:r>
              <a:rPr lang="en-US" sz="2400" dirty="0">
                <a:solidFill>
                  <a:srgbClr val="FF0000"/>
                </a:solidFill>
              </a:rPr>
              <a:t>not use averages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E00E18"/>
                </a:solidFill>
              </a:rPr>
              <a:t>use</a:t>
            </a:r>
            <a:r>
              <a:rPr lang="en-US" sz="2400" dirty="0">
                <a:solidFill>
                  <a:srgbClr val="0000FF"/>
                </a:solidFill>
              </a:rPr>
              <a:t> probabilities</a:t>
            </a:r>
            <a:r>
              <a:rPr lang="en-US" sz="2400" dirty="0"/>
              <a:t>.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endParaRPr lang="en-US" sz="2400" dirty="0" smtClean="0"/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 smtClean="0"/>
              <a:t>      What </a:t>
            </a:r>
            <a:r>
              <a:rPr lang="en-US" sz="2400" dirty="0"/>
              <a:t>is the </a:t>
            </a:r>
            <a:r>
              <a:rPr lang="en-US" sz="2400" dirty="0">
                <a:solidFill>
                  <a:srgbClr val="0000FF"/>
                </a:solidFill>
              </a:rPr>
              <a:t>probability</a:t>
            </a:r>
            <a:r>
              <a:rPr lang="en-US" sz="2400" dirty="0"/>
              <a:t> that a </a:t>
            </a:r>
            <a:r>
              <a:rPr lang="en-US" sz="2400" dirty="0">
                <a:solidFill>
                  <a:srgbClr val="0000FF"/>
                </a:solidFill>
              </a:rPr>
              <a:t>randomly selected </a:t>
            </a:r>
            <a:r>
              <a:rPr lang="en-US" sz="2400" dirty="0">
                <a:solidFill>
                  <a:srgbClr val="FF00FF"/>
                </a:solidFill>
              </a:rPr>
              <a:t>Proceedings </a:t>
            </a:r>
            <a:endParaRPr lang="en-US" sz="2400" dirty="0" smtClean="0">
              <a:solidFill>
                <a:srgbClr val="FF00FF"/>
              </a:solidFill>
            </a:endParaRP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 smtClean="0">
                <a:solidFill>
                  <a:srgbClr val="FF00FF"/>
                </a:solidFill>
              </a:rPr>
              <a:t>      paper</a:t>
            </a:r>
            <a:r>
              <a:rPr lang="en-US" sz="2400" dirty="0" smtClean="0"/>
              <a:t> </a:t>
            </a:r>
            <a:r>
              <a:rPr lang="en-US" sz="2400" dirty="0"/>
              <a:t>has at </a:t>
            </a:r>
            <a:r>
              <a:rPr lang="en-US" sz="2400" dirty="0">
                <a:solidFill>
                  <a:srgbClr val="E00E18"/>
                </a:solidFill>
              </a:rPr>
              <a:t>least</a:t>
            </a:r>
            <a:r>
              <a:rPr lang="en-US" sz="2400" dirty="0"/>
              <a:t> as many citations as a </a:t>
            </a:r>
            <a:r>
              <a:rPr lang="en-US" sz="2400" dirty="0">
                <a:solidFill>
                  <a:srgbClr val="0000FF"/>
                </a:solidFill>
              </a:rPr>
              <a:t>randomly selected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008000"/>
                </a:solidFill>
              </a:rPr>
              <a:t>Transaction </a:t>
            </a:r>
            <a:r>
              <a:rPr lang="en-US" sz="2400" dirty="0">
                <a:solidFill>
                  <a:srgbClr val="008000"/>
                </a:solidFill>
              </a:rPr>
              <a:t>paper</a:t>
            </a:r>
            <a:r>
              <a:rPr lang="en-US" sz="2400" dirty="0"/>
              <a:t>?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endParaRPr lang="en-US" sz="2400" dirty="0"/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/>
              <a:t>                         Answer</a:t>
            </a:r>
            <a:r>
              <a:rPr lang="en-US" sz="2400" dirty="0">
                <a:solidFill>
                  <a:srgbClr val="E00E18"/>
                </a:solidFill>
              </a:rPr>
              <a:t>      62%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endParaRPr lang="en-US" sz="2400" dirty="0" smtClean="0"/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      This </a:t>
            </a:r>
            <a:r>
              <a:rPr lang="en-US" b="1" dirty="0">
                <a:solidFill>
                  <a:srgbClr val="FF0000"/>
                </a:solidFill>
              </a:rPr>
              <a:t>means we are 62% of the time wrong!!!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/>
              <a:t>  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dirty="0"/>
              <a:t>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endParaRPr lang="en-US" sz="24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4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200"/>
            <a:ext cx="7810500" cy="685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Quantitative Assessment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8000"/>
            <a:ext cx="9143999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200" dirty="0"/>
              <a:t>    </a:t>
            </a:r>
            <a:r>
              <a:rPr lang="en-US" sz="4200" dirty="0" smtClean="0"/>
              <a:t> Is there a </a:t>
            </a:r>
            <a:r>
              <a:rPr lang="en-US" sz="4200" dirty="0" smtClean="0">
                <a:solidFill>
                  <a:srgbClr val="FF0000"/>
                </a:solidFill>
              </a:rPr>
              <a:t>need for ranking </a:t>
            </a:r>
            <a:r>
              <a:rPr lang="en-US" sz="4200" dirty="0" smtClean="0"/>
              <a:t>of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200" dirty="0" smtClean="0"/>
              <a:t>     </a:t>
            </a:r>
            <a:r>
              <a:rPr lang="en-US" sz="3600" dirty="0" smtClean="0"/>
              <a:t>individuals, mathematics departments,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dirty="0" smtClean="0"/>
              <a:t>      universities, countries,…?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6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     Who needs or wants to do a </a:t>
            </a:r>
            <a:r>
              <a:rPr lang="en-US" dirty="0" smtClean="0">
                <a:solidFill>
                  <a:srgbClr val="E00E18"/>
                </a:solidFill>
              </a:rPr>
              <a:t>ranking</a:t>
            </a:r>
            <a:r>
              <a:rPr lang="en-US" dirty="0" smtClean="0"/>
              <a:t>:</a:t>
            </a:r>
            <a:r>
              <a:rPr lang="en-US" sz="2400" dirty="0" smtClean="0"/>
              <a:t> </a:t>
            </a:r>
            <a:r>
              <a:rPr lang="en-US" sz="2400" dirty="0"/>
              <a:t>Search committees,</a:t>
            </a:r>
            <a:r>
              <a:rPr lang="en-US" sz="2400" dirty="0" smtClean="0"/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     </a:t>
            </a:r>
            <a:r>
              <a:rPr lang="en-US" sz="2400" dirty="0" smtClean="0"/>
              <a:t>department </a:t>
            </a:r>
            <a:r>
              <a:rPr lang="en-US" sz="2400" dirty="0"/>
              <a:t>heads, university boards, funding agencies,</a:t>
            </a:r>
            <a:r>
              <a:rPr lang="en-US" sz="24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     </a:t>
            </a:r>
            <a:r>
              <a:rPr lang="en-US" sz="2400" dirty="0" smtClean="0"/>
              <a:t>parliaments</a:t>
            </a:r>
            <a:r>
              <a:rPr lang="en-US" sz="2400" dirty="0"/>
              <a:t>, …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00FF"/>
                </a:solidFill>
              </a:rPr>
              <a:t>journalists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public, …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03300"/>
            <a:ext cx="7785100" cy="609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Comparison: an example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39900"/>
            <a:ext cx="9372600" cy="2895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 smtClean="0"/>
              <a:t>       Answer      </a:t>
            </a:r>
            <a:r>
              <a:rPr lang="en-US" sz="2400" dirty="0"/>
              <a:t>62%</a:t>
            </a:r>
            <a:endParaRPr lang="en-US" sz="2400" dirty="0" smtClean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       This </a:t>
            </a:r>
            <a:r>
              <a:rPr lang="en-US" dirty="0">
                <a:solidFill>
                  <a:srgbClr val="FF0000"/>
                </a:solidFill>
              </a:rPr>
              <a:t>means we are 62% of the time wrong!!!</a:t>
            </a:r>
            <a:endParaRPr lang="en-US" sz="24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/>
              <a:t>  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a randomly selected </a:t>
            </a:r>
            <a:r>
              <a:rPr lang="en-US" sz="2800" i="1" dirty="0">
                <a:solidFill>
                  <a:srgbClr val="FF00FF"/>
                </a:solidFill>
                <a:latin typeface="Calibri" charset="0"/>
              </a:rPr>
              <a:t>Proceedings</a:t>
            </a:r>
            <a:r>
              <a:rPr lang="en-US" sz="2800" i="1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paper will be just as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      good as (or better than) a randomly selected </a:t>
            </a:r>
            <a:r>
              <a:rPr lang="en-US" sz="2800" i="1" dirty="0">
                <a:solidFill>
                  <a:srgbClr val="008000"/>
                </a:solidFill>
                <a:latin typeface="Calibri" charset="0"/>
              </a:rPr>
              <a:t>Transactions</a:t>
            </a:r>
            <a:r>
              <a:rPr lang="en-US" sz="2800" i="1" dirty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z="2800" i="1" dirty="0">
                <a:solidFill>
                  <a:srgbClr val="000000"/>
                </a:solidFill>
                <a:latin typeface="Calibri" charset="0"/>
              </a:rPr>
              <a:t>      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paper— 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in spite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of the fact that the </a:t>
            </a:r>
            <a:r>
              <a:rPr lang="en-US" sz="2800" i="1" dirty="0">
                <a:solidFill>
                  <a:srgbClr val="FF00FF"/>
                </a:solidFill>
                <a:latin typeface="Calibri" charset="0"/>
              </a:rPr>
              <a:t>Proceedings</a:t>
            </a:r>
            <a:r>
              <a:rPr lang="en-US" sz="2800" i="1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impact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      factor is 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only half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that of the </a:t>
            </a:r>
            <a:r>
              <a:rPr lang="en-US" sz="2800" i="1" dirty="0">
                <a:solidFill>
                  <a:srgbClr val="008000"/>
                </a:solidFill>
                <a:latin typeface="Calibri" charset="0"/>
              </a:rPr>
              <a:t>Transactions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! </a:t>
            </a:r>
            <a:endParaRPr lang="en-US" sz="2400" dirty="0"/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endParaRPr lang="en-US" sz="2400" dirty="0"/>
          </a:p>
          <a:p>
            <a:pPr marL="533400" indent="-533400">
              <a:lnSpc>
                <a:spcPct val="90000"/>
              </a:lnSpc>
              <a:spcBef>
                <a:spcPts val="0"/>
              </a:spcBef>
            </a:pP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While it is incorrect to say that the impact factor gives no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       information about individual papers in a journal, the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       information is surprisingly vague and can be dramatically misleading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/>
              <a:t> 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4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4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4100"/>
            <a:ext cx="7797800" cy="6985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Criticism of Impact Factor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700" dirty="0">
                <a:solidFill>
                  <a:srgbClr val="E00E18"/>
                </a:solidFill>
              </a:rPr>
              <a:t>1</a:t>
            </a:r>
            <a:r>
              <a:rPr lang="en-US" sz="2700" dirty="0"/>
              <a:t>  ‘average’ citations: not quite correct</a:t>
            </a:r>
          </a:p>
          <a:p>
            <a:pPr marL="533400" indent="-533400">
              <a:lnSpc>
                <a:spcPct val="90000"/>
              </a:lnSpc>
              <a:buFont typeface="Arial" charset="0"/>
              <a:buAutoNum type="arabicPlain" startAt="2"/>
            </a:pPr>
            <a:r>
              <a:rPr lang="en-US" sz="2700" dirty="0"/>
              <a:t>Two year period not appropriate</a:t>
            </a:r>
          </a:p>
          <a:p>
            <a:pPr marL="533400" indent="-533400">
              <a:lnSpc>
                <a:spcPct val="90000"/>
              </a:lnSpc>
              <a:buFont typeface="Arial" charset="0"/>
              <a:buAutoNum type="arabicPlain" startAt="2"/>
            </a:pPr>
            <a:r>
              <a:rPr lang="en-US" sz="2700" dirty="0"/>
              <a:t>Impact factor varies considerably between disciplines</a:t>
            </a:r>
          </a:p>
          <a:p>
            <a:pPr marL="533400" indent="-533400">
              <a:lnSpc>
                <a:spcPct val="90000"/>
              </a:lnSpc>
              <a:buFont typeface="Arial" charset="0"/>
              <a:buAutoNum type="arabicPlain" startAt="2"/>
            </a:pPr>
            <a:r>
              <a:rPr lang="en-US" sz="2700" dirty="0"/>
              <a:t>Impact factor varies considerably from year to year</a:t>
            </a:r>
          </a:p>
          <a:p>
            <a:pPr marL="533400" indent="-533400">
              <a:lnSpc>
                <a:spcPct val="90000"/>
              </a:lnSpc>
              <a:buFont typeface="Arial" charset="0"/>
              <a:buAutoNum type="arabicPlain" startAt="2"/>
            </a:pPr>
            <a:r>
              <a:rPr lang="en-US" sz="2700" dirty="0"/>
              <a:t>Language of publication influences impact factor</a:t>
            </a:r>
          </a:p>
          <a:p>
            <a:pPr marL="533400" indent="-533400">
              <a:lnSpc>
                <a:spcPct val="90000"/>
              </a:lnSpc>
              <a:buFont typeface="Arial" charset="0"/>
              <a:buAutoNum type="arabicPlain" startAt="2"/>
            </a:pPr>
            <a:r>
              <a:rPr lang="en-US" sz="2700" dirty="0"/>
              <a:t>Ignores sound statistical practice</a:t>
            </a:r>
          </a:p>
          <a:p>
            <a:pPr marL="533400" indent="-533400">
              <a:lnSpc>
                <a:spcPct val="90000"/>
              </a:lnSpc>
              <a:buFont typeface="Arial" charset="0"/>
              <a:buAutoNum type="arabicPlain" startAt="2"/>
            </a:pPr>
            <a:endParaRPr lang="en-US" sz="27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/>
              <a:t>     ===&gt; impact factor is </a:t>
            </a:r>
            <a:r>
              <a:rPr lang="en-US" sz="2400" dirty="0">
                <a:solidFill>
                  <a:srgbClr val="FF0000"/>
                </a:solidFill>
              </a:rPr>
              <a:t>crude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not useless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>
                <a:solidFill>
                  <a:srgbClr val="0000FF"/>
                </a:solidFill>
              </a:rPr>
              <a:t>              </a:t>
            </a:r>
            <a:r>
              <a:rPr lang="en-US" sz="2400" b="1" dirty="0">
                <a:solidFill>
                  <a:srgbClr val="FF0000"/>
                </a:solidFill>
              </a:rPr>
              <a:t>Impact factor can not be used to compare journals across disciplines</a:t>
            </a:r>
            <a:endParaRPr lang="en-US" sz="2400" dirty="0"/>
          </a:p>
          <a:p>
            <a:pPr marL="533400" indent="-533400">
              <a:lnSpc>
                <a:spcPct val="90000"/>
              </a:lnSpc>
              <a:buFont typeface="Arial" charset="0"/>
              <a:buAutoNum type="arabicPlain" startAt="2"/>
            </a:pPr>
            <a:endParaRPr lang="en-US" sz="2400" dirty="0"/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39800"/>
            <a:ext cx="7772400" cy="10287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Criticism of Impact Factor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What is real impact?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425700"/>
            <a:ext cx="89154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endParaRPr lang="en-US" sz="2800" dirty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     Impact factor measures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                      </a:t>
            </a:r>
            <a:r>
              <a:rPr lang="en-US" sz="2800" dirty="0">
                <a:solidFill>
                  <a:srgbClr val="FF0000"/>
                </a:solidFill>
              </a:rPr>
              <a:t>”short time impact” in     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>
                <a:solidFill>
                  <a:srgbClr val="FF0000"/>
                </a:solidFill>
              </a:rPr>
              <a:t>                      mathematics only</a:t>
            </a:r>
            <a:endParaRPr lang="en-US" sz="2800" dirty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                 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                not </a:t>
            </a:r>
            <a:r>
              <a:rPr lang="en-US" sz="2800" dirty="0">
                <a:solidFill>
                  <a:srgbClr val="0000FF"/>
                </a:solidFill>
              </a:rPr>
              <a:t>“overall impact”</a:t>
            </a:r>
            <a:endParaRPr lang="en-US" sz="2800" dirty="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>
                <a:solidFill>
                  <a:schemeClr val="bg1"/>
                </a:solidFill>
              </a:rPr>
              <a:t>Example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>
                <a:solidFill>
                  <a:schemeClr val="bg1"/>
                </a:solidFill>
              </a:rPr>
              <a:t>                  Radon transform 1917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’</a:t>
            </a:r>
            <a:r>
              <a:rPr lang="en-US" sz="2800" dirty="0" smtClean="0"/>
              <a:t>             </a:t>
            </a:r>
            <a:endParaRPr lang="en-US" sz="2800" dirty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977900"/>
            <a:ext cx="7772400" cy="1752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Criticism of Impact Factor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What is real impact?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endParaRPr lang="en-US" sz="280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     Impact factor measures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                      </a:t>
            </a:r>
            <a:r>
              <a:rPr lang="en-US" sz="2800">
                <a:solidFill>
                  <a:srgbClr val="FF0000"/>
                </a:solidFill>
              </a:rPr>
              <a:t>”short time impact” in     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>
                <a:solidFill>
                  <a:srgbClr val="FF0000"/>
                </a:solidFill>
              </a:rPr>
              <a:t>                      mathematics only</a:t>
            </a:r>
            <a:endParaRPr lang="en-US" sz="280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                 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                not </a:t>
            </a:r>
            <a:r>
              <a:rPr lang="en-US" sz="2800">
                <a:solidFill>
                  <a:srgbClr val="0000FF"/>
                </a:solidFill>
              </a:rPr>
              <a:t>“overall impact”</a:t>
            </a:r>
            <a:endParaRPr lang="en-US" sz="280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280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Example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                  Radon transform 1917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                  tomography, mri, pet, 60’s             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         </a:t>
            </a:r>
          </a:p>
        </p:txBody>
      </p:sp>
      <p:pic>
        <p:nvPicPr>
          <p:cNvPr id="180228" name="Picture 4" descr="cat_he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4648200"/>
            <a:ext cx="1828800" cy="1546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200"/>
            <a:ext cx="7772400" cy="10541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Criticism of Impact Factor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What is real impact?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endParaRPr lang="en-US" sz="2800" dirty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     Impact factor measures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                      </a:t>
            </a:r>
            <a:r>
              <a:rPr lang="en-US" sz="2800" dirty="0">
                <a:solidFill>
                  <a:srgbClr val="FF0000"/>
                </a:solidFill>
              </a:rPr>
              <a:t>”short time impact” in     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>
                <a:solidFill>
                  <a:srgbClr val="FF0000"/>
                </a:solidFill>
              </a:rPr>
              <a:t>                      mathematics only if published in ISI </a:t>
            </a:r>
            <a:endParaRPr lang="en-US" sz="2800" dirty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                 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                not </a:t>
            </a:r>
            <a:r>
              <a:rPr lang="en-US" sz="2800" dirty="0">
                <a:solidFill>
                  <a:srgbClr val="0000FF"/>
                </a:solidFill>
              </a:rPr>
              <a:t>“overall impact”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2800" dirty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 smtClean="0"/>
              <a:t>Example: </a:t>
            </a:r>
            <a:r>
              <a:rPr lang="en-US" sz="2800" dirty="0"/>
              <a:t>Perelman                    Result published in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                                                      </a:t>
            </a:r>
            <a:r>
              <a:rPr lang="en-US" sz="2800" dirty="0" err="1"/>
              <a:t>arXiv</a:t>
            </a:r>
            <a:r>
              <a:rPr lang="en-US" sz="2800" dirty="0"/>
              <a:t> (open access)  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                 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 dirty="0"/>
              <a:t>         </a:t>
            </a:r>
          </a:p>
        </p:txBody>
      </p:sp>
      <p:pic>
        <p:nvPicPr>
          <p:cNvPr id="183301" name="Picture 5" descr="RTEmagicC_Perelm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3950" y="4597400"/>
            <a:ext cx="1636713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7797800" cy="10287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Criticism of Impact Factor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>
                <a:solidFill>
                  <a:srgbClr val="FF0000"/>
                </a:solidFill>
              </a:rPr>
              <a:t>comparison of journals of the same type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781300"/>
            <a:ext cx="8915400" cy="4114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dirty="0"/>
              <a:t>                                          1999                 2006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dirty="0"/>
              <a:t>SIAM J Num Anal              1.119                1.335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dirty="0"/>
              <a:t>Math Comp                        0.981                1.155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dirty="0" err="1"/>
              <a:t>Numerische</a:t>
            </a:r>
            <a:r>
              <a:rPr lang="en-US" dirty="0"/>
              <a:t> </a:t>
            </a:r>
            <a:r>
              <a:rPr lang="en-US" dirty="0" err="1"/>
              <a:t>Mathematik</a:t>
            </a:r>
            <a:r>
              <a:rPr lang="en-US" dirty="0"/>
              <a:t>    0.968                1.116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dirty="0"/>
              <a:t>SIAM J Math Anal              0.920                1.134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/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7900"/>
            <a:ext cx="7785100" cy="10541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Criticism of Impact Factor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>
                <a:solidFill>
                  <a:srgbClr val="FF0000"/>
                </a:solidFill>
              </a:rPr>
              <a:t>comparison with other criteria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24100"/>
            <a:ext cx="9144000" cy="4114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 dirty="0"/>
              <a:t>John Ewing 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 dirty="0"/>
              <a:t>                                          IF         Citation/K-pages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 dirty="0"/>
              <a:t>SIAM J Num Anal              1.119            54     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/>
              <a:t>Math Comp                        0.981            </a:t>
            </a:r>
            <a:r>
              <a:rPr lang="en-US" sz="2800" dirty="0">
                <a:solidFill>
                  <a:srgbClr val="FF0000"/>
                </a:solidFill>
              </a:rPr>
              <a:t>57</a:t>
            </a:r>
            <a:r>
              <a:rPr lang="en-US" sz="2800" dirty="0"/>
              <a:t>          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 err="1"/>
              <a:t>Numerische</a:t>
            </a:r>
            <a:r>
              <a:rPr lang="en-US" sz="2800" dirty="0"/>
              <a:t> </a:t>
            </a:r>
            <a:r>
              <a:rPr lang="en-US" sz="2800" dirty="0" err="1"/>
              <a:t>Mathematik</a:t>
            </a:r>
            <a:r>
              <a:rPr lang="en-US" sz="2800" dirty="0"/>
              <a:t>    0.968            </a:t>
            </a:r>
            <a:r>
              <a:rPr lang="en-US" sz="2800" dirty="0">
                <a:solidFill>
                  <a:srgbClr val="0000FF"/>
                </a:solidFill>
              </a:rPr>
              <a:t>39</a:t>
            </a:r>
            <a:r>
              <a:rPr lang="en-US" sz="2800" dirty="0"/>
              <a:t>         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/>
              <a:t>SIAM J Math Anal              0.920            49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8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7785100" cy="11303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Criticism of Impact Factor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>
                <a:solidFill>
                  <a:srgbClr val="FF0000"/>
                </a:solidFill>
              </a:rPr>
              <a:t>comparison with other criteria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108200"/>
            <a:ext cx="9004300" cy="4114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/>
              <a:t>Other criteria: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/>
              <a:t>How about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/>
              <a:t>  - Citations / K-pages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/>
              <a:t>  - Citations / K-$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/>
              <a:t>  - # of stolen issues in the library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/>
              <a:t>  - wear of journal (</a:t>
            </a:r>
            <a:r>
              <a:rPr lang="en-US" sz="2800" dirty="0" smtClean="0"/>
              <a:t>darkening </a:t>
            </a:r>
            <a:r>
              <a:rPr lang="en-US" sz="2800" dirty="0"/>
              <a:t>from usage)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/>
              <a:t>  - # of downloads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/>
              <a:t>  - # of times an article is actually read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/>
              <a:t>  - # of times an article is actually understood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200"/>
            <a:ext cx="7835900" cy="5842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Misusage of Impact Factor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55800"/>
            <a:ext cx="9372600" cy="4114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800" dirty="0"/>
              <a:t>      The Impact factor is misused to compare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Wingdings" charset="2"/>
              <a:buChar char="§"/>
            </a:pPr>
            <a:r>
              <a:rPr lang="en-US" sz="2800" dirty="0"/>
              <a:t>        individual papers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Wingdings" charset="2"/>
              <a:buChar char="§"/>
            </a:pPr>
            <a:r>
              <a:rPr lang="en-US" sz="2800" dirty="0"/>
              <a:t>        people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Wingdings" charset="2"/>
              <a:buChar char="§"/>
            </a:pPr>
            <a:r>
              <a:rPr lang="en-US" sz="2800" dirty="0"/>
              <a:t>        programs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Wingdings" charset="2"/>
              <a:buChar char="§"/>
            </a:pPr>
            <a:r>
              <a:rPr lang="en-US" sz="2800" dirty="0"/>
              <a:t>        disciplines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Wingdings" charset="2"/>
              <a:buChar char="§"/>
            </a:pPr>
            <a:r>
              <a:rPr lang="en-US" sz="2800" dirty="0"/>
              <a:t>        universities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Wingdings" charset="2"/>
              <a:buChar char="§"/>
            </a:pPr>
            <a:endParaRPr lang="en-US" sz="2800" dirty="0"/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sz="2800" dirty="0"/>
              <a:t>This is a growing problem across many nations, disciplines and was made worse by recent national research assessments.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7900"/>
            <a:ext cx="7785100" cy="5969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Misusage of Impact Factor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372600" cy="49530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/>
              <a:t> Example </a:t>
            </a:r>
            <a:r>
              <a:rPr lang="en-US" sz="2800" dirty="0" smtClean="0"/>
              <a:t>1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     My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university has recently introduced a new classification of journals using the Science Citation Index Core journals.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…. three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groups based only on the </a:t>
            </a:r>
            <a:r>
              <a:rPr lang="en-US" sz="2800" dirty="0">
                <a:solidFill>
                  <a:srgbClr val="E00E18"/>
                </a:solidFill>
                <a:latin typeface="Calibri" charset="0"/>
              </a:rPr>
              <a:t>impact factor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.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      1st:  30 journals,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containing no mathematics journal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      2</a:t>
            </a:r>
            <a:r>
              <a:rPr lang="en-US" sz="2800" baseline="30000" dirty="0" smtClean="0">
                <a:solidFill>
                  <a:srgbClr val="000000"/>
                </a:solidFill>
                <a:latin typeface="Calibri" charset="0"/>
              </a:rPr>
              <a:t>nd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: 667 journals,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which includes 21 mathematics journals. Publication in the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alibri" charset="0"/>
              </a:rPr>
              <a:t>1st </a:t>
            </a: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list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causes university </a:t>
            </a: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support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of research to </a:t>
            </a: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triple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;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in the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alibri" charset="0"/>
              </a:rPr>
              <a:t>2nd </a:t>
            </a: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list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, to </a:t>
            </a: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double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. Publication in the core list awards 15 points; publication in any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800" i="1" dirty="0" smtClean="0">
                <a:solidFill>
                  <a:srgbClr val="000000"/>
                </a:solidFill>
                <a:latin typeface="Calibri" charset="0"/>
              </a:rPr>
              <a:t>      Thompson </a:t>
            </a:r>
            <a:r>
              <a:rPr lang="en-US" sz="2800" i="1" dirty="0">
                <a:solidFill>
                  <a:srgbClr val="000000"/>
                </a:solidFill>
                <a:latin typeface="Calibri" charset="0"/>
              </a:rPr>
              <a:t>Scientific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covered journal awards 10.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     Promotion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requires a fixed minimum number of points. </a:t>
            </a:r>
            <a:endParaRPr lang="en-US" sz="2800" dirty="0"/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2800" dirty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7900"/>
            <a:ext cx="7785100" cy="939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Many 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US" dirty="0" smtClean="0"/>
              <a:t>What is a quantitative research indicator?</a:t>
            </a:r>
          </a:p>
          <a:p>
            <a:pPr>
              <a:buClrTx/>
            </a:pPr>
            <a:r>
              <a:rPr lang="en-US" dirty="0" smtClean="0"/>
              <a:t>What are these used for?</a:t>
            </a:r>
          </a:p>
          <a:p>
            <a:pPr>
              <a:buClrTx/>
            </a:pPr>
            <a:r>
              <a:rPr lang="en-US" dirty="0" smtClean="0"/>
              <a:t>Why?</a:t>
            </a:r>
          </a:p>
          <a:p>
            <a:pPr>
              <a:buClrTx/>
            </a:pPr>
            <a:r>
              <a:rPr lang="en-US" dirty="0" smtClean="0"/>
              <a:t>Who uses them?</a:t>
            </a:r>
          </a:p>
          <a:p>
            <a:pPr>
              <a:buClrTx/>
            </a:pPr>
            <a:r>
              <a:rPr lang="en-US" dirty="0" smtClean="0"/>
              <a:t>Can the indicators be manipulated?</a:t>
            </a:r>
          </a:p>
          <a:p>
            <a:pPr>
              <a:buClrTx/>
            </a:pPr>
            <a:r>
              <a:rPr lang="en-US" dirty="0" smtClean="0"/>
              <a:t>Can the indicators be misused?</a:t>
            </a:r>
          </a:p>
          <a:p>
            <a:pPr>
              <a:buClrTx/>
            </a:pPr>
            <a:r>
              <a:rPr lang="en-US" dirty="0" smtClean="0"/>
              <a:t>Are these good or bad?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03300"/>
            <a:ext cx="7810500" cy="5715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Misusage of Impact Factor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5900"/>
            <a:ext cx="9372600" cy="4800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/>
              <a:t> Example</a:t>
            </a:r>
            <a:r>
              <a:rPr lang="en-US" sz="2800" dirty="0" smtClean="0"/>
              <a:t> 2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In our department, each faculty member is evaluated by a formula involving the number of single‐author‐equivalent papers, multiplied by the impact factor of the journals in which they appear. Promotions and hiring are based partly on this formula. </a:t>
            </a:r>
            <a:endParaRPr lang="en-US" sz="28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8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/>
              <a:t>Question? </a:t>
            </a:r>
          </a:p>
          <a:p>
            <a:pPr marL="533400" indent="-533400">
              <a:lnSpc>
                <a:spcPct val="90000"/>
              </a:lnSpc>
              <a:buFont typeface="Wingdings" charset="2"/>
              <a:buChar char="§"/>
            </a:pPr>
            <a:r>
              <a:rPr lang="en-US" sz="2800" dirty="0"/>
              <a:t>Why not multiply the impact factor by the number of pages and then divide by the number of authors?</a:t>
            </a:r>
          </a:p>
          <a:p>
            <a:pPr marL="533400" indent="-533400">
              <a:lnSpc>
                <a:spcPct val="90000"/>
              </a:lnSpc>
              <a:buFont typeface="Wingdings" charset="2"/>
              <a:buChar char="§"/>
            </a:pPr>
            <a:r>
              <a:rPr lang="en-US" sz="2800" dirty="0"/>
              <a:t>Why not read the article?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200"/>
            <a:ext cx="7785100" cy="6096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Ranking Scientists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1800"/>
            <a:ext cx="9372600" cy="51562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b="1" dirty="0" smtClean="0"/>
              <a:t>   Wish to measure </a:t>
            </a:r>
            <a:r>
              <a:rPr lang="en-US" sz="2800" b="1" dirty="0"/>
              <a:t>scientific output</a:t>
            </a:r>
            <a:r>
              <a:rPr lang="en-US" sz="2800" b="1" dirty="0" smtClean="0"/>
              <a:t> of a </a:t>
            </a:r>
            <a:r>
              <a:rPr lang="en-US" sz="2800" b="1" dirty="0"/>
              <a:t>researcher</a:t>
            </a:r>
            <a:r>
              <a:rPr lang="en-US" sz="2800" b="1" dirty="0" smtClean="0"/>
              <a:t>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800" b="1" dirty="0" smtClean="0"/>
          </a:p>
          <a:p>
            <a:pPr marL="533400" indent="-533400">
              <a:lnSpc>
                <a:spcPct val="90000"/>
              </a:lnSpc>
              <a:buFont typeface="Wingdings" charset="2"/>
              <a:buChar char="§"/>
            </a:pPr>
            <a:r>
              <a:rPr lang="en-US" sz="2800" dirty="0"/>
              <a:t>      by a simple number</a:t>
            </a:r>
          </a:p>
          <a:p>
            <a:pPr marL="533400" indent="-533400">
              <a:lnSpc>
                <a:spcPct val="90000"/>
              </a:lnSpc>
              <a:buFont typeface="Wingdings" charset="2"/>
              <a:buChar char="§"/>
            </a:pPr>
            <a:r>
              <a:rPr lang="en-US" sz="2800" dirty="0"/>
              <a:t>      not just counting publications</a:t>
            </a:r>
          </a:p>
          <a:p>
            <a:pPr marL="533400" indent="-533400">
              <a:lnSpc>
                <a:spcPct val="90000"/>
              </a:lnSpc>
              <a:buFont typeface="Wingdings" charset="2"/>
              <a:buChar char="§"/>
            </a:pPr>
            <a:r>
              <a:rPr lang="en-US" sz="2800" dirty="0"/>
              <a:t>      not just citations</a:t>
            </a:r>
          </a:p>
          <a:p>
            <a:pPr marL="533400" indent="-533400">
              <a:lnSpc>
                <a:spcPct val="90000"/>
              </a:lnSpc>
              <a:buFont typeface="Wingdings" charset="2"/>
              <a:buChar char="§"/>
            </a:pPr>
            <a:r>
              <a:rPr lang="en-US" sz="2800" dirty="0"/>
              <a:t>      but a single number combining both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b="1" dirty="0" smtClean="0"/>
              <a:t>Answer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b="1" dirty="0" smtClean="0"/>
              <a:t>      </a:t>
            </a:r>
            <a:r>
              <a:rPr lang="en-US" sz="2800" dirty="0" err="1" smtClean="0"/>
              <a:t>h</a:t>
            </a:r>
            <a:r>
              <a:rPr lang="en-US" sz="2800" dirty="0" smtClean="0"/>
              <a:t>-index, </a:t>
            </a:r>
            <a:r>
              <a:rPr lang="en-US" sz="2800" dirty="0" err="1" smtClean="0"/>
              <a:t>m</a:t>
            </a:r>
            <a:r>
              <a:rPr lang="en-US" sz="2800" dirty="0" smtClean="0"/>
              <a:t>-index, </a:t>
            </a:r>
            <a:r>
              <a:rPr lang="en-US" sz="2800" dirty="0" err="1" smtClean="0"/>
              <a:t>g</a:t>
            </a:r>
            <a:r>
              <a:rPr lang="en-US" sz="2800" dirty="0" smtClean="0"/>
              <a:t>-index, …</a:t>
            </a:r>
          </a:p>
          <a:p>
            <a:pPr marL="533400" indent="-533400">
              <a:lnSpc>
                <a:spcPct val="90000"/>
              </a:lnSpc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000" dirty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200"/>
            <a:ext cx="7785100" cy="6096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Ranking Scientists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1800"/>
            <a:ext cx="9372600" cy="51562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3800" dirty="0" err="1">
                <a:solidFill>
                  <a:srgbClr val="FF0000"/>
                </a:solidFill>
              </a:rPr>
              <a:t>h</a:t>
            </a:r>
            <a:r>
              <a:rPr lang="en-US" sz="3800" dirty="0">
                <a:solidFill>
                  <a:srgbClr val="FF0000"/>
                </a:solidFill>
              </a:rPr>
              <a:t>-index </a:t>
            </a:r>
            <a:r>
              <a:rPr lang="en-US" sz="3800" dirty="0">
                <a:solidFill>
                  <a:srgbClr val="000000"/>
                </a:solidFill>
                <a:latin typeface="Calibri" charset="0"/>
              </a:rPr>
              <a:t>A scientist's </a:t>
            </a:r>
            <a:r>
              <a:rPr lang="en-US" sz="3800" dirty="0" err="1">
                <a:solidFill>
                  <a:srgbClr val="000000"/>
                </a:solidFill>
                <a:latin typeface="Calibri" charset="0"/>
              </a:rPr>
              <a:t>h</a:t>
            </a:r>
            <a:r>
              <a:rPr lang="en-US" sz="3800" dirty="0">
                <a:solidFill>
                  <a:srgbClr val="000000"/>
                </a:solidFill>
                <a:latin typeface="Calibri" charset="0"/>
              </a:rPr>
              <a:t>‐index is the largest </a:t>
            </a:r>
            <a:r>
              <a:rPr lang="en-US" sz="3800" dirty="0" err="1">
                <a:solidFill>
                  <a:srgbClr val="FF0000"/>
                </a:solidFill>
                <a:latin typeface="Calibri" charset="0"/>
              </a:rPr>
              <a:t>n</a:t>
            </a:r>
            <a:r>
              <a:rPr lang="en-US" sz="3800" dirty="0">
                <a:solidFill>
                  <a:srgbClr val="000000"/>
                </a:solidFill>
                <a:latin typeface="Calibri" charset="0"/>
              </a:rPr>
              <a:t> for which he/she has published </a:t>
            </a:r>
            <a:r>
              <a:rPr lang="en-US" sz="3800" dirty="0" err="1">
                <a:solidFill>
                  <a:srgbClr val="FF0000"/>
                </a:solidFill>
                <a:latin typeface="Calibri" charset="0"/>
              </a:rPr>
              <a:t>n</a:t>
            </a:r>
            <a:r>
              <a:rPr lang="en-US" sz="3800" dirty="0">
                <a:solidFill>
                  <a:srgbClr val="000000"/>
                </a:solidFill>
                <a:latin typeface="Calibri" charset="0"/>
              </a:rPr>
              <a:t> articles, each with at least </a:t>
            </a:r>
            <a:r>
              <a:rPr lang="en-US" sz="3800" dirty="0" err="1">
                <a:solidFill>
                  <a:srgbClr val="FF0000"/>
                </a:solidFill>
                <a:latin typeface="Calibri" charset="0"/>
              </a:rPr>
              <a:t>n</a:t>
            </a:r>
            <a:r>
              <a:rPr lang="en-US" sz="3800" dirty="0">
                <a:solidFill>
                  <a:srgbClr val="000000"/>
                </a:solidFill>
                <a:latin typeface="Calibri" charset="0"/>
              </a:rPr>
              <a:t> citations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      </a:t>
            </a: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most popular, focuses of high-end ‘tail’ of a persons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       citation distribution, created by Hirsch.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000" dirty="0"/>
              <a:t>  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000" dirty="0"/>
              <a:t>  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000" dirty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200"/>
            <a:ext cx="7797800" cy="635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Ranking </a:t>
            </a:r>
            <a:r>
              <a:rPr lang="en-US" dirty="0" smtClean="0">
                <a:solidFill>
                  <a:srgbClr val="FF0000"/>
                </a:solidFill>
              </a:rPr>
              <a:t>Scientists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1500"/>
            <a:ext cx="8928100" cy="20574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  </a:t>
            </a:r>
            <a:r>
              <a:rPr lang="en-US" sz="3800" dirty="0" err="1" smtClean="0">
                <a:solidFill>
                  <a:srgbClr val="FF0000"/>
                </a:solidFill>
              </a:rPr>
              <a:t>h</a:t>
            </a:r>
            <a:r>
              <a:rPr lang="en-US" sz="3800" dirty="0">
                <a:solidFill>
                  <a:srgbClr val="FF0000"/>
                </a:solidFill>
              </a:rPr>
              <a:t>-index </a:t>
            </a:r>
            <a:r>
              <a:rPr lang="en-US" sz="3800" dirty="0">
                <a:solidFill>
                  <a:srgbClr val="000000"/>
                </a:solidFill>
                <a:latin typeface="Calibri" charset="0"/>
              </a:rPr>
              <a:t>A scientist's </a:t>
            </a:r>
            <a:r>
              <a:rPr lang="en-US" sz="3800" dirty="0" err="1">
                <a:solidFill>
                  <a:srgbClr val="000000"/>
                </a:solidFill>
                <a:latin typeface="Calibri" charset="0"/>
              </a:rPr>
              <a:t>h</a:t>
            </a:r>
            <a:r>
              <a:rPr lang="en-US" sz="3800" dirty="0">
                <a:solidFill>
                  <a:srgbClr val="000000"/>
                </a:solidFill>
                <a:latin typeface="Calibri" charset="0"/>
              </a:rPr>
              <a:t>‐index is the largest </a:t>
            </a:r>
            <a:r>
              <a:rPr lang="en-US" sz="3800" dirty="0" err="1">
                <a:solidFill>
                  <a:srgbClr val="FF0000"/>
                </a:solidFill>
                <a:latin typeface="Calibri" charset="0"/>
              </a:rPr>
              <a:t>n</a:t>
            </a:r>
            <a:r>
              <a:rPr lang="en-US" sz="3800" dirty="0">
                <a:solidFill>
                  <a:srgbClr val="000000"/>
                </a:solidFill>
                <a:latin typeface="Calibri" charset="0"/>
              </a:rPr>
              <a:t> for which he/she has published </a:t>
            </a:r>
            <a:r>
              <a:rPr lang="en-US" sz="3800" dirty="0" err="1">
                <a:solidFill>
                  <a:srgbClr val="FF0000"/>
                </a:solidFill>
                <a:latin typeface="Calibri" charset="0"/>
              </a:rPr>
              <a:t>n</a:t>
            </a:r>
            <a:r>
              <a:rPr lang="en-US" sz="3800" dirty="0">
                <a:solidFill>
                  <a:srgbClr val="000000"/>
                </a:solidFill>
                <a:latin typeface="Calibri" charset="0"/>
              </a:rPr>
              <a:t> articles, each with at least </a:t>
            </a:r>
            <a:r>
              <a:rPr lang="en-US" sz="3800" dirty="0" err="1">
                <a:solidFill>
                  <a:srgbClr val="FF0000"/>
                </a:solidFill>
                <a:latin typeface="Calibri" charset="0"/>
              </a:rPr>
              <a:t>n</a:t>
            </a:r>
            <a:r>
              <a:rPr lang="en-US" sz="3800" dirty="0">
                <a:solidFill>
                  <a:srgbClr val="000000"/>
                </a:solidFill>
                <a:latin typeface="Calibri" charset="0"/>
              </a:rPr>
              <a:t> citations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     </a:t>
            </a: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Hirsch claims: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             - can be used to compare scientists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             - tested it on Nobel Prize winners, members of the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               National Academy: these have generally very high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             </a:t>
            </a:r>
            <a:r>
              <a:rPr lang="en-US" sz="2800" dirty="0" smtClean="0">
                <a:solidFill>
                  <a:schemeClr val="bg1"/>
                </a:solidFill>
                <a:latin typeface="Calibri" charset="0"/>
              </a:rPr>
              <a:t> very </a:t>
            </a: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high?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               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000" dirty="0"/>
              <a:t>  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000" dirty="0"/>
              <a:t>  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000" dirty="0"/>
              <a:t>    </a:t>
            </a:r>
          </a:p>
        </p:txBody>
      </p:sp>
      <p:pic>
        <p:nvPicPr>
          <p:cNvPr id="79876" name="Picture 4" descr="CitationStatistics-FINAL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55900" y="3538538"/>
            <a:ext cx="3657600" cy="3319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200"/>
            <a:ext cx="7823200" cy="635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Ranking </a:t>
            </a:r>
            <a:r>
              <a:rPr lang="en-US" dirty="0" smtClean="0">
                <a:solidFill>
                  <a:srgbClr val="FF0000"/>
                </a:solidFill>
              </a:rPr>
              <a:t>Scientists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1500"/>
            <a:ext cx="8928100" cy="20574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  </a:t>
            </a:r>
            <a:r>
              <a:rPr lang="en-US" sz="3800" dirty="0" err="1" smtClean="0">
                <a:solidFill>
                  <a:srgbClr val="FF0000"/>
                </a:solidFill>
              </a:rPr>
              <a:t>h</a:t>
            </a:r>
            <a:r>
              <a:rPr lang="en-US" sz="3800" dirty="0">
                <a:solidFill>
                  <a:srgbClr val="FF0000"/>
                </a:solidFill>
              </a:rPr>
              <a:t>-index </a:t>
            </a:r>
            <a:r>
              <a:rPr lang="en-US" sz="3800" dirty="0">
                <a:solidFill>
                  <a:srgbClr val="000000"/>
                </a:solidFill>
                <a:latin typeface="Calibri" charset="0"/>
              </a:rPr>
              <a:t>A scientist's </a:t>
            </a:r>
            <a:r>
              <a:rPr lang="en-US" sz="3800" dirty="0" err="1">
                <a:solidFill>
                  <a:srgbClr val="000000"/>
                </a:solidFill>
                <a:latin typeface="Calibri" charset="0"/>
              </a:rPr>
              <a:t>h</a:t>
            </a:r>
            <a:r>
              <a:rPr lang="en-US" sz="3800" dirty="0">
                <a:solidFill>
                  <a:srgbClr val="000000"/>
                </a:solidFill>
                <a:latin typeface="Calibri" charset="0"/>
              </a:rPr>
              <a:t>‐index is the largest </a:t>
            </a:r>
            <a:r>
              <a:rPr lang="en-US" sz="3800" dirty="0" err="1">
                <a:solidFill>
                  <a:srgbClr val="FF0000"/>
                </a:solidFill>
                <a:latin typeface="Calibri" charset="0"/>
              </a:rPr>
              <a:t>n</a:t>
            </a:r>
            <a:r>
              <a:rPr lang="en-US" sz="3800" dirty="0">
                <a:solidFill>
                  <a:srgbClr val="000000"/>
                </a:solidFill>
                <a:latin typeface="Calibri" charset="0"/>
              </a:rPr>
              <a:t> for which he/she has published </a:t>
            </a:r>
            <a:r>
              <a:rPr lang="en-US" sz="3800" dirty="0" err="1">
                <a:solidFill>
                  <a:srgbClr val="FF0000"/>
                </a:solidFill>
                <a:latin typeface="Calibri" charset="0"/>
              </a:rPr>
              <a:t>n</a:t>
            </a:r>
            <a:r>
              <a:rPr lang="en-US" sz="3800" dirty="0">
                <a:solidFill>
                  <a:srgbClr val="000000"/>
                </a:solidFill>
                <a:latin typeface="Calibri" charset="0"/>
              </a:rPr>
              <a:t> articles, each with at least </a:t>
            </a:r>
            <a:r>
              <a:rPr lang="en-US" sz="3800" dirty="0" err="1">
                <a:solidFill>
                  <a:srgbClr val="FF0000"/>
                </a:solidFill>
                <a:latin typeface="Calibri" charset="0"/>
              </a:rPr>
              <a:t>n</a:t>
            </a:r>
            <a:r>
              <a:rPr lang="en-US" sz="3800" dirty="0">
                <a:solidFill>
                  <a:srgbClr val="000000"/>
                </a:solidFill>
                <a:latin typeface="Calibri" charset="0"/>
              </a:rPr>
              <a:t> citations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     </a:t>
            </a: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Hirsch claims: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             - can be used to compare scientists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             - tested it on Nobel Prize winners, members of the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               National Academy: these have generally very high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             </a:t>
            </a:r>
            <a:r>
              <a:rPr lang="en-US" sz="2800" dirty="0" smtClean="0">
                <a:solidFill>
                  <a:schemeClr val="bg1"/>
                </a:solidFill>
                <a:latin typeface="Calibri" charset="0"/>
              </a:rPr>
              <a:t> very </a:t>
            </a: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high?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               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000" dirty="0"/>
              <a:t>  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000" dirty="0"/>
              <a:t>  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000" dirty="0"/>
              <a:t>    </a:t>
            </a:r>
          </a:p>
        </p:txBody>
      </p:sp>
      <p:pic>
        <p:nvPicPr>
          <p:cNvPr id="79876" name="Picture 4" descr="CitationStatistics-FINAL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55900" y="3538538"/>
            <a:ext cx="3657600" cy="3319462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 bwMode="auto">
          <a:xfrm flipV="1">
            <a:off x="3302000" y="5664200"/>
            <a:ext cx="3378200" cy="25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200"/>
            <a:ext cx="7797800" cy="8001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Ranking Scientists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4500"/>
            <a:ext cx="9372600" cy="32004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3400" dirty="0" err="1" smtClean="0">
                <a:solidFill>
                  <a:srgbClr val="FF0000"/>
                </a:solidFill>
              </a:rPr>
              <a:t>h</a:t>
            </a:r>
            <a:r>
              <a:rPr lang="en-US" sz="3400" dirty="0">
                <a:solidFill>
                  <a:srgbClr val="FF0000"/>
                </a:solidFill>
              </a:rPr>
              <a:t>-index </a:t>
            </a:r>
            <a:r>
              <a:rPr lang="en-US" sz="3400" dirty="0">
                <a:solidFill>
                  <a:srgbClr val="000000"/>
                </a:solidFill>
                <a:latin typeface="Calibri" charset="0"/>
              </a:rPr>
              <a:t>A scientist's </a:t>
            </a:r>
            <a:r>
              <a:rPr lang="en-US" sz="3400" dirty="0" err="1">
                <a:solidFill>
                  <a:srgbClr val="000000"/>
                </a:solidFill>
                <a:latin typeface="Calibri" charset="0"/>
              </a:rPr>
              <a:t>h</a:t>
            </a:r>
            <a:r>
              <a:rPr lang="en-US" sz="3400" dirty="0">
                <a:solidFill>
                  <a:srgbClr val="000000"/>
                </a:solidFill>
                <a:latin typeface="Calibri" charset="0"/>
              </a:rPr>
              <a:t>‐index is the largest </a:t>
            </a:r>
            <a:r>
              <a:rPr lang="en-US" sz="3400" dirty="0" err="1">
                <a:solidFill>
                  <a:srgbClr val="FF0000"/>
                </a:solidFill>
                <a:latin typeface="Calibri" charset="0"/>
              </a:rPr>
              <a:t>n</a:t>
            </a:r>
            <a:r>
              <a:rPr lang="en-US" sz="3400" dirty="0">
                <a:solidFill>
                  <a:srgbClr val="000000"/>
                </a:solidFill>
                <a:latin typeface="Calibri" charset="0"/>
              </a:rPr>
              <a:t> for which he/she has published </a:t>
            </a:r>
            <a:r>
              <a:rPr lang="en-US" sz="3400" dirty="0" err="1">
                <a:solidFill>
                  <a:srgbClr val="FF0000"/>
                </a:solidFill>
                <a:latin typeface="Calibri" charset="0"/>
              </a:rPr>
              <a:t>n</a:t>
            </a:r>
            <a:r>
              <a:rPr lang="en-US" sz="3400" dirty="0">
                <a:solidFill>
                  <a:srgbClr val="000000"/>
                </a:solidFill>
                <a:latin typeface="Calibri" charset="0"/>
              </a:rPr>
              <a:t> articles, each with at least </a:t>
            </a:r>
            <a:r>
              <a:rPr lang="en-US" sz="3400" dirty="0" err="1">
                <a:solidFill>
                  <a:srgbClr val="FF0000"/>
                </a:solidFill>
                <a:latin typeface="Calibri" charset="0"/>
              </a:rPr>
              <a:t>n</a:t>
            </a:r>
            <a:r>
              <a:rPr lang="en-US" sz="3400" dirty="0">
                <a:solidFill>
                  <a:srgbClr val="000000"/>
                </a:solidFill>
                <a:latin typeface="Calibri" charset="0"/>
              </a:rPr>
              <a:t> citations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     </a:t>
            </a:r>
            <a:r>
              <a:rPr lang="en-US" sz="2400" dirty="0">
                <a:solidFill>
                  <a:srgbClr val="0000FF"/>
                </a:solidFill>
                <a:latin typeface="Calibri" charset="0"/>
              </a:rPr>
              <a:t>Hirsch claims: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>
                <a:solidFill>
                  <a:srgbClr val="0000FF"/>
                </a:solidFill>
                <a:latin typeface="Calibri" charset="0"/>
              </a:rPr>
              <a:t>             - can be used to compare scientists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>
                <a:solidFill>
                  <a:srgbClr val="0000FF"/>
                </a:solidFill>
                <a:latin typeface="Calibri" charset="0"/>
              </a:rPr>
              <a:t>             - tested it on Nobel Prize winners, members of the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>
                <a:solidFill>
                  <a:srgbClr val="0000FF"/>
                </a:solidFill>
                <a:latin typeface="Calibri" charset="0"/>
              </a:rPr>
              <a:t>               National Academy: these have generally very high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>
                <a:solidFill>
                  <a:srgbClr val="0000FF"/>
                </a:solidFill>
                <a:latin typeface="Calibri" charset="0"/>
              </a:rPr>
              <a:t>               </a:t>
            </a:r>
            <a:r>
              <a:rPr lang="en-US" sz="2400" dirty="0" err="1">
                <a:solidFill>
                  <a:srgbClr val="0000FF"/>
                </a:solidFill>
                <a:latin typeface="Calibri" charset="0"/>
              </a:rPr>
              <a:t>h</a:t>
            </a:r>
            <a:r>
              <a:rPr lang="en-US" sz="2400" dirty="0">
                <a:solidFill>
                  <a:srgbClr val="0000FF"/>
                </a:solidFill>
                <a:latin typeface="Calibri" charset="0"/>
              </a:rPr>
              <a:t>-index.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>
                <a:solidFill>
                  <a:srgbClr val="0000FF"/>
                </a:solidFill>
                <a:latin typeface="Calibri" charset="0"/>
              </a:rPr>
              <a:t>      </a:t>
            </a:r>
            <a:r>
              <a:rPr lang="en-US" sz="2400" dirty="0">
                <a:solidFill>
                  <a:srgbClr val="FF0000"/>
                </a:solidFill>
                <a:latin typeface="Calibri" charset="0"/>
              </a:rPr>
              <a:t>Is the </a:t>
            </a:r>
            <a:r>
              <a:rPr lang="en-US" sz="2400" dirty="0" err="1">
                <a:solidFill>
                  <a:srgbClr val="FF0000"/>
                </a:solidFill>
                <a:latin typeface="Calibri" charset="0"/>
              </a:rPr>
              <a:t>likelyhood</a:t>
            </a:r>
            <a:r>
              <a:rPr lang="en-US" sz="2400" dirty="0">
                <a:solidFill>
                  <a:srgbClr val="FF0000"/>
                </a:solidFill>
                <a:latin typeface="Calibri" charset="0"/>
              </a:rPr>
              <a:t> of a scientist with a very high </a:t>
            </a:r>
            <a:r>
              <a:rPr lang="en-US" sz="2400" dirty="0" err="1">
                <a:solidFill>
                  <a:srgbClr val="FF0000"/>
                </a:solidFill>
                <a:latin typeface="Calibri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Calibri" charset="0"/>
              </a:rPr>
              <a:t>-index 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>
                <a:solidFill>
                  <a:srgbClr val="FF0000"/>
                </a:solidFill>
                <a:latin typeface="Calibri" charset="0"/>
              </a:rPr>
              <a:t>      to become Nobel </a:t>
            </a:r>
            <a:r>
              <a:rPr lang="en-US" sz="2400" dirty="0" err="1">
                <a:solidFill>
                  <a:srgbClr val="FF0000"/>
                </a:solidFill>
                <a:latin typeface="Calibri" charset="0"/>
              </a:rPr>
              <a:t>Laureat</a:t>
            </a:r>
            <a:r>
              <a:rPr lang="en-US" sz="2400" dirty="0">
                <a:solidFill>
                  <a:srgbClr val="FF0000"/>
                </a:solidFill>
                <a:latin typeface="Calibri" charset="0"/>
              </a:rPr>
              <a:t> very high?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400" dirty="0">
                <a:solidFill>
                  <a:srgbClr val="0000FF"/>
                </a:solidFill>
                <a:latin typeface="Calibri" charset="0"/>
              </a:rPr>
              <a:t>               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1800" dirty="0"/>
              <a:t>  </a:t>
            </a:r>
            <a:endParaRPr lang="en-US" sz="2000" dirty="0">
              <a:solidFill>
                <a:srgbClr val="000000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18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1800" dirty="0"/>
              <a:t>  </a:t>
            </a:r>
            <a:endParaRPr lang="en-US" sz="2000" dirty="0">
              <a:solidFill>
                <a:srgbClr val="000000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1800" dirty="0"/>
          </a:p>
          <a:p>
            <a:pPr marL="533400" indent="-533400">
              <a:lnSpc>
                <a:spcPct val="90000"/>
              </a:lnSpc>
            </a:pPr>
            <a:endParaRPr lang="en-US" sz="1800" dirty="0"/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18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18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18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1800" dirty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7900"/>
            <a:ext cx="7797800" cy="6858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Ranking Scientists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38300"/>
            <a:ext cx="9372600" cy="32004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 smtClean="0">
                <a:solidFill>
                  <a:srgbClr val="FF0000"/>
                </a:solidFill>
                <a:latin typeface="Calibri" charset="0"/>
              </a:rPr>
              <a:t>Is 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the </a:t>
            </a:r>
            <a:r>
              <a:rPr lang="en-US" sz="2800" dirty="0" err="1">
                <a:solidFill>
                  <a:srgbClr val="FF0000"/>
                </a:solidFill>
                <a:latin typeface="Calibri" charset="0"/>
              </a:rPr>
              <a:t>likelyhood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 of a scientist with a very high </a:t>
            </a:r>
            <a:r>
              <a:rPr lang="en-US" sz="2800" dirty="0" err="1">
                <a:solidFill>
                  <a:srgbClr val="FF0000"/>
                </a:solidFill>
                <a:latin typeface="Calibri" charset="0"/>
              </a:rPr>
              <a:t>h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-index 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      to become Nobel </a:t>
            </a:r>
            <a:r>
              <a:rPr lang="en-US" sz="2800" dirty="0" err="1">
                <a:solidFill>
                  <a:srgbClr val="FF0000"/>
                </a:solidFill>
                <a:latin typeface="Calibri" charset="0"/>
              </a:rPr>
              <a:t>Laureat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 very high?</a:t>
            </a:r>
            <a:endParaRPr lang="en-US" sz="2800" dirty="0">
              <a:solidFill>
                <a:srgbClr val="0000FF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Examples:</a:t>
            </a: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      </a:t>
            </a:r>
            <a:r>
              <a:rPr lang="en-US" sz="2800" dirty="0">
                <a:latin typeface="Calibri" charset="0"/>
              </a:rPr>
              <a:t>Business:</a:t>
            </a: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 CEO’s are generally men and taller than 1.80 </a:t>
            </a:r>
            <a:r>
              <a:rPr lang="en-US" sz="2800" dirty="0" err="1">
                <a:solidFill>
                  <a:srgbClr val="0000FF"/>
                </a:solidFill>
                <a:latin typeface="Calibri" charset="0"/>
              </a:rPr>
              <a:t>m</a:t>
            </a:r>
            <a:endParaRPr lang="en-US" sz="2800" dirty="0">
              <a:solidFill>
                <a:srgbClr val="0000FF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      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Is the </a:t>
            </a:r>
            <a:r>
              <a:rPr lang="en-US" sz="2800" dirty="0" err="1">
                <a:solidFill>
                  <a:srgbClr val="FF0000"/>
                </a:solidFill>
                <a:latin typeface="Calibri" charset="0"/>
              </a:rPr>
              <a:t>likelyhood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 of man, taller than 1.80 </a:t>
            </a:r>
            <a:r>
              <a:rPr lang="en-US" sz="2800" dirty="0" err="1">
                <a:solidFill>
                  <a:srgbClr val="FF0000"/>
                </a:solidFill>
                <a:latin typeface="Calibri" charset="0"/>
              </a:rPr>
              <a:t>m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, to become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       a CEO very high?</a:t>
            </a:r>
            <a:endParaRPr lang="en-US" sz="2800" dirty="0">
              <a:solidFill>
                <a:srgbClr val="0000FF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latin typeface="Calibri" charset="0"/>
              </a:rPr>
              <a:t>      Medicine:</a:t>
            </a: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  Persons which became old had a </a:t>
            </a:r>
            <a:r>
              <a:rPr lang="en-US" sz="2800" dirty="0" err="1">
                <a:solidFill>
                  <a:srgbClr val="0000FF"/>
                </a:solidFill>
                <a:latin typeface="Calibri" charset="0"/>
              </a:rPr>
              <a:t>bodymass</a:t>
            </a: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 index in range of the low 20’s.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       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Is a young person healthy, just because his/her </a:t>
            </a:r>
            <a:r>
              <a:rPr lang="en-US" sz="2800" dirty="0" err="1">
                <a:solidFill>
                  <a:srgbClr val="FF0000"/>
                </a:solidFill>
                <a:latin typeface="Calibri" charset="0"/>
              </a:rPr>
              <a:t>bodymass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 index is 23, say?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       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  </a:t>
            </a:r>
            <a:r>
              <a:rPr lang="en-US" sz="2000" dirty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200"/>
            <a:ext cx="7810500" cy="6223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Ranking Scientists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2037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m</a:t>
            </a:r>
            <a:r>
              <a:rPr lang="en-US" sz="2800" dirty="0">
                <a:solidFill>
                  <a:srgbClr val="FF0000"/>
                </a:solidFill>
              </a:rPr>
              <a:t>-index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A scientist's </a:t>
            </a:r>
            <a:r>
              <a:rPr lang="en-US" sz="2800" dirty="0" err="1">
                <a:solidFill>
                  <a:srgbClr val="000000"/>
                </a:solidFill>
                <a:latin typeface="Calibri" charset="0"/>
              </a:rPr>
              <a:t>m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‐index is the </a:t>
            </a:r>
            <a:r>
              <a:rPr lang="en-US" sz="2800" dirty="0" err="1">
                <a:solidFill>
                  <a:srgbClr val="000000"/>
                </a:solidFill>
                <a:latin typeface="Calibri" charset="0"/>
              </a:rPr>
              <a:t>h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‐index divided by the number of years since his/her first paper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      </a:t>
            </a: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compensation for junior scientists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 err="1">
                <a:solidFill>
                  <a:srgbClr val="FF0000"/>
                </a:solidFill>
              </a:rPr>
              <a:t>g</a:t>
            </a:r>
            <a:r>
              <a:rPr lang="en-US" sz="2800" dirty="0">
                <a:solidFill>
                  <a:srgbClr val="FF0000"/>
                </a:solidFill>
              </a:rPr>
              <a:t>-index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A scientist's </a:t>
            </a:r>
            <a:r>
              <a:rPr lang="en-US" sz="2800" dirty="0" err="1">
                <a:solidFill>
                  <a:srgbClr val="000000"/>
                </a:solidFill>
                <a:latin typeface="Calibri" charset="0"/>
              </a:rPr>
              <a:t>g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‐index is the </a:t>
            </a:r>
            <a:r>
              <a:rPr lang="en-US" sz="2800" dirty="0" err="1">
                <a:solidFill>
                  <a:srgbClr val="000000"/>
                </a:solidFill>
                <a:latin typeface="Calibri" charset="0"/>
              </a:rPr>
              <a:t>n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for which the most cited papers have a total of at least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n</a:t>
            </a:r>
            <a:r>
              <a:rPr lang="en-US" sz="2800" baseline="30000" dirty="0" smtClean="0">
                <a:solidFill>
                  <a:srgbClr val="000000"/>
                </a:solidFill>
                <a:latin typeface="Calibri" charset="0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citations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      </a:t>
            </a: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compensate for extraordinarily high citation counts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800" dirty="0">
              <a:solidFill>
                <a:srgbClr val="0000FF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latin typeface="Calibri" charset="0"/>
              </a:rPr>
              <a:t>     Many more similar indices</a:t>
            </a: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800" dirty="0">
                <a:latin typeface="Calibri" charset="0"/>
              </a:rPr>
              <a:t>     </a:t>
            </a:r>
            <a:endParaRPr lang="en-US" sz="2800" dirty="0">
              <a:solidFill>
                <a:srgbClr val="0000FF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800" dirty="0">
              <a:solidFill>
                <a:srgbClr val="0000FF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000" dirty="0"/>
              <a:t>  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000" dirty="0"/>
              <a:t>  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 marL="533400" indent="-533400">
              <a:lnSpc>
                <a:spcPct val="90000"/>
              </a:lnSpc>
              <a:buFont typeface="Arial" charset="0"/>
              <a:buNone/>
            </a:pPr>
            <a:r>
              <a:rPr lang="en-US" sz="2000" dirty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7900"/>
            <a:ext cx="7785100" cy="5842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Meaning of Citations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Why do we cite?         </a:t>
            </a:r>
          </a:p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en-US" sz="2400"/>
              <a:t>What do we cite?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     - opening a new field with ideas (A-Stability)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     - original article, result important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     - article/book is well written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     - result not very good, want to show that present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       is better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     - article has error, makes wrong statements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     - want to show that present authors has looked at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       all previous articles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     …..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    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7797800" cy="4953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Meaning Citations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When is an article not cited?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          - article closes a field by giving a definite answer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          - article is followed by a well written book which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            is readily available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===&gt; </a:t>
            </a:r>
            <a:r>
              <a:rPr lang="en-US" sz="4200" dirty="0">
                <a:solidFill>
                  <a:srgbClr val="FF0000"/>
                </a:solidFill>
              </a:rPr>
              <a:t>Meaning of citation is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200" dirty="0">
                <a:solidFill>
                  <a:srgbClr val="FF0000"/>
                </a:solidFill>
              </a:rPr>
              <a:t>        - not always clear!!!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200" dirty="0">
                <a:solidFill>
                  <a:srgbClr val="FF0000"/>
                </a:solidFill>
              </a:rPr>
              <a:t>       </a:t>
            </a:r>
            <a:r>
              <a:rPr lang="en-US" sz="4200" dirty="0" smtClean="0">
                <a:solidFill>
                  <a:srgbClr val="FF0000"/>
                </a:solidFill>
              </a:rPr>
              <a:t> </a:t>
            </a:r>
            <a:endParaRPr lang="en-US" sz="20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5200"/>
            <a:ext cx="7785100" cy="939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a quantitative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research indicator?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2451100"/>
            <a:ext cx="9144000" cy="4038600"/>
          </a:xfrm>
        </p:spPr>
        <p:txBody>
          <a:bodyPr/>
          <a:lstStyle/>
          <a:p>
            <a:pPr>
              <a:buClrTx/>
            </a:pPr>
            <a:r>
              <a:rPr lang="en-US" dirty="0" smtClean="0"/>
              <a:t># of articles             </a:t>
            </a:r>
            <a:r>
              <a:rPr lang="en-US" sz="1800" dirty="0" smtClean="0">
                <a:solidFill>
                  <a:srgbClr val="E00E18"/>
                </a:solidFill>
              </a:rPr>
              <a:t>cut in smaller portions, repeat variations </a:t>
            </a:r>
            <a:r>
              <a:rPr lang="en-US" sz="1800" dirty="0" smtClean="0">
                <a:solidFill>
                  <a:srgbClr val="0000FF"/>
                </a:solidFill>
              </a:rPr>
              <a:t>=&gt; rate journals</a:t>
            </a:r>
            <a:r>
              <a:rPr lang="en-US" sz="1800" dirty="0" smtClean="0">
                <a:solidFill>
                  <a:srgbClr val="E00E18"/>
                </a:solidFill>
              </a:rPr>
              <a:t> </a:t>
            </a:r>
          </a:p>
          <a:p>
            <a:pPr>
              <a:buClrTx/>
            </a:pPr>
            <a:r>
              <a:rPr lang="en-US" dirty="0" smtClean="0"/>
              <a:t># of citations        </a:t>
            </a:r>
            <a:r>
              <a:rPr lang="en-US" sz="1800" dirty="0" smtClean="0">
                <a:solidFill>
                  <a:srgbClr val="E00E18"/>
                </a:solidFill>
              </a:rPr>
              <a:t>create community which cites itself </a:t>
            </a:r>
            <a:r>
              <a:rPr lang="en-US" sz="1800" dirty="0" smtClean="0">
                <a:solidFill>
                  <a:srgbClr val="0000FF"/>
                </a:solidFill>
              </a:rPr>
              <a:t>=&gt; prevent manipulation</a:t>
            </a:r>
            <a:endParaRPr lang="en-US" sz="1800" dirty="0" smtClean="0">
              <a:solidFill>
                <a:srgbClr val="E00E18"/>
              </a:solidFill>
            </a:endParaRPr>
          </a:p>
          <a:p>
            <a:pPr>
              <a:buClrTx/>
            </a:pPr>
            <a:r>
              <a:rPr lang="en-US" dirty="0" smtClean="0"/>
              <a:t># of invited lectures </a:t>
            </a:r>
            <a:r>
              <a:rPr lang="en-US" sz="1800" dirty="0" smtClean="0">
                <a:solidFill>
                  <a:srgbClr val="E00E18"/>
                </a:solidFill>
              </a:rPr>
              <a:t>contributed paper becomes invited </a:t>
            </a:r>
            <a:r>
              <a:rPr lang="en-US" sz="1800" dirty="0" smtClean="0">
                <a:solidFill>
                  <a:srgbClr val="0000FF"/>
                </a:solidFill>
              </a:rPr>
              <a:t>=&gt; rate conferences</a:t>
            </a:r>
          </a:p>
          <a:p>
            <a:pPr>
              <a:buClrTx/>
            </a:pPr>
            <a:r>
              <a:rPr lang="en-US" dirty="0" err="1" smtClean="0"/>
              <a:t>h</a:t>
            </a:r>
            <a:r>
              <a:rPr lang="en-US" dirty="0" smtClean="0"/>
              <a:t>-index, </a:t>
            </a:r>
            <a:r>
              <a:rPr lang="en-US" dirty="0" err="1" smtClean="0"/>
              <a:t>m</a:t>
            </a:r>
            <a:r>
              <a:rPr lang="en-US" dirty="0" smtClean="0"/>
              <a:t>-index,… </a:t>
            </a:r>
            <a:r>
              <a:rPr lang="en-US" sz="1800" dirty="0" smtClean="0">
                <a:solidFill>
                  <a:srgbClr val="E00E18"/>
                </a:solidFill>
              </a:rPr>
              <a:t>create a scheme to be cited</a:t>
            </a:r>
            <a:r>
              <a:rPr lang="en-US" sz="1800" dirty="0" smtClean="0">
                <a:solidFill>
                  <a:srgbClr val="0000FF"/>
                </a:solidFill>
              </a:rPr>
              <a:t>  D.N. Arnold, </a:t>
            </a:r>
            <a:r>
              <a:rPr lang="en-US" sz="1800" dirty="0" err="1" smtClean="0">
                <a:solidFill>
                  <a:srgbClr val="0000FF"/>
                </a:solidFill>
              </a:rPr>
              <a:t>K.Fowler</a:t>
            </a:r>
            <a:r>
              <a:rPr lang="en-US" sz="1800" dirty="0" smtClean="0">
                <a:solidFill>
                  <a:srgbClr val="0000FF"/>
                </a:solidFill>
              </a:rPr>
              <a:t> 2010</a:t>
            </a:r>
          </a:p>
          <a:p>
            <a:pPr>
              <a:buClrTx/>
            </a:pPr>
            <a:r>
              <a:rPr lang="en-US" dirty="0" smtClean="0"/>
              <a:t># of Ph.D. students </a:t>
            </a:r>
            <a:r>
              <a:rPr lang="en-US" sz="1800" dirty="0" smtClean="0">
                <a:solidFill>
                  <a:srgbClr val="0000FF"/>
                </a:solidFill>
              </a:rPr>
              <a:t>=&gt; rate students</a:t>
            </a:r>
          </a:p>
          <a:p>
            <a:pPr>
              <a:buClrTx/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2057400"/>
            <a:ext cx="3110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/>
              </a:rPr>
              <a:t>Ranking an individual</a:t>
            </a:r>
            <a:endParaRPr lang="en-US" sz="24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7797800" cy="4953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Meaning Citations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When is an article not cited?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          - article closes a field by giving a definite answer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          - article is followed by a well written book which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            is readily available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===&gt; </a:t>
            </a:r>
            <a:r>
              <a:rPr lang="en-US" sz="4200">
                <a:solidFill>
                  <a:srgbClr val="FF0000"/>
                </a:solidFill>
              </a:rPr>
              <a:t>Meaning of citation is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200">
                <a:solidFill>
                  <a:srgbClr val="FF0000"/>
                </a:solidFill>
              </a:rPr>
              <a:t>        - not always clear!!!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200">
                <a:solidFill>
                  <a:srgbClr val="FF0000"/>
                </a:solidFill>
              </a:rPr>
              <a:t>        - not always positive!!!</a:t>
            </a:r>
            <a:endParaRPr lang="en-US" sz="2000"/>
          </a:p>
          <a:p>
            <a:pPr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7900"/>
            <a:ext cx="7785100" cy="55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Societies should react: How?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701800"/>
            <a:ext cx="9512300" cy="4686300"/>
          </a:xfrm>
        </p:spPr>
        <p:txBody>
          <a:bodyPr/>
          <a:lstStyle/>
          <a:p>
            <a:pPr>
              <a:buClrTx/>
            </a:pPr>
            <a:r>
              <a:rPr lang="en-US" sz="3200" dirty="0" smtClean="0">
                <a:solidFill>
                  <a:srgbClr val="0000FF"/>
                </a:solidFill>
              </a:rPr>
              <a:t>IMU, ICIAM: New working group on </a:t>
            </a:r>
          </a:p>
          <a:p>
            <a:pPr>
              <a:buClrTx/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sz="3200" dirty="0" smtClean="0">
                <a:solidFill>
                  <a:srgbClr val="FF0000"/>
                </a:solidFill>
              </a:rPr>
              <a:t>Journal Ranking and Pricing  19. 10. 2010</a:t>
            </a:r>
            <a:endParaRPr lang="en-US" sz="3200" dirty="0" smtClean="0"/>
          </a:p>
          <a:p>
            <a:pPr>
              <a:spcBef>
                <a:spcPts val="0"/>
              </a:spcBef>
              <a:buClrTx/>
              <a:buNone/>
            </a:pPr>
            <a:r>
              <a:rPr lang="en-US" sz="3200" dirty="0" smtClean="0"/>
              <a:t>      </a:t>
            </a:r>
            <a:r>
              <a:rPr lang="en-US" dirty="0" err="1" smtClean="0"/>
              <a:t>N.Joshi</a:t>
            </a:r>
            <a:r>
              <a:rPr lang="en-US" dirty="0" smtClean="0"/>
              <a:t>, Sydney (Chair)  </a:t>
            </a:r>
          </a:p>
          <a:p>
            <a:pPr>
              <a:spcBef>
                <a:spcPts val="0"/>
              </a:spcBef>
              <a:buClrTx/>
              <a:buNone/>
            </a:pPr>
            <a:r>
              <a:rPr lang="en-US" dirty="0" smtClean="0"/>
              <a:t>        D. N. Arnold, Minneapolis (Initiator abuse of impact factor) </a:t>
            </a:r>
          </a:p>
          <a:p>
            <a:pPr>
              <a:spcBef>
                <a:spcPts val="0"/>
              </a:spcBef>
              <a:buClrTx/>
              <a:buNone/>
            </a:pPr>
            <a:r>
              <a:rPr lang="en-US" dirty="0" smtClean="0"/>
              <a:t>        C. Hutchinson, New York (Librarian) </a:t>
            </a:r>
          </a:p>
          <a:p>
            <a:pPr>
              <a:spcBef>
                <a:spcPts val="0"/>
              </a:spcBef>
              <a:buClrTx/>
              <a:buNone/>
            </a:pPr>
            <a:r>
              <a:rPr lang="en-US" dirty="0" smtClean="0"/>
              <a:t>        M.A.H. </a:t>
            </a:r>
            <a:r>
              <a:rPr lang="en-US" dirty="0" err="1" smtClean="0"/>
              <a:t>Mccallum</a:t>
            </a:r>
            <a:r>
              <a:rPr lang="en-US" dirty="0" smtClean="0"/>
              <a:t>, Bristol </a:t>
            </a:r>
          </a:p>
          <a:p>
            <a:pPr>
              <a:spcBef>
                <a:spcPts val="0"/>
              </a:spcBef>
              <a:buClrTx/>
              <a:buNone/>
            </a:pPr>
            <a:r>
              <a:rPr lang="en-US" dirty="0" smtClean="0"/>
              <a:t>        P. </a:t>
            </a:r>
            <a:r>
              <a:rPr lang="en-US" dirty="0" err="1" smtClean="0"/>
              <a:t>Michor</a:t>
            </a:r>
            <a:r>
              <a:rPr lang="en-US" dirty="0" smtClean="0"/>
              <a:t>, Vienna</a:t>
            </a:r>
          </a:p>
          <a:p>
            <a:pPr>
              <a:spcBef>
                <a:spcPts val="0"/>
              </a:spcBef>
              <a:buClrTx/>
              <a:buNone/>
            </a:pPr>
            <a:r>
              <a:rPr lang="en-US" dirty="0" smtClean="0"/>
              <a:t>        S. </a:t>
            </a:r>
            <a:r>
              <a:rPr lang="en-US" dirty="0" err="1" smtClean="0"/>
              <a:t>Müller</a:t>
            </a:r>
            <a:r>
              <a:rPr lang="en-US" dirty="0" smtClean="0"/>
              <a:t> (Initiator journal </a:t>
            </a:r>
            <a:r>
              <a:rPr lang="en-US" dirty="0" err="1" smtClean="0"/>
              <a:t>pricing)Bonn</a:t>
            </a:r>
            <a:endParaRPr lang="en-US" dirty="0" smtClean="0"/>
          </a:p>
          <a:p>
            <a:pPr>
              <a:spcBef>
                <a:spcPts val="0"/>
              </a:spcBef>
              <a:buClrTx/>
              <a:buNone/>
            </a:pPr>
            <a:r>
              <a:rPr lang="en-US" dirty="0" smtClean="0"/>
              <a:t>        T. Tang, Hong Kong</a:t>
            </a:r>
          </a:p>
          <a:p>
            <a:pPr>
              <a:spcBef>
                <a:spcPts val="0"/>
              </a:spcBef>
              <a:buClrTx/>
              <a:buNone/>
            </a:pPr>
            <a:r>
              <a:rPr lang="en-US" sz="3200" dirty="0" smtClean="0"/>
              <a:t>         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7900"/>
            <a:ext cx="7785100" cy="55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Societies should react: How?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701800"/>
            <a:ext cx="9143999" cy="4686300"/>
          </a:xfrm>
        </p:spPr>
        <p:txBody>
          <a:bodyPr/>
          <a:lstStyle/>
          <a:p>
            <a:pPr>
              <a:buClrTx/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   Working group on </a:t>
            </a:r>
            <a:r>
              <a:rPr lang="en-US" sz="3200" dirty="0" smtClean="0">
                <a:solidFill>
                  <a:srgbClr val="FF0000"/>
                </a:solidFill>
              </a:rPr>
              <a:t>Journal Ranking and Pricing  </a:t>
            </a:r>
          </a:p>
          <a:p>
            <a:pPr>
              <a:buClrTx/>
              <a:buNone/>
            </a:pPr>
            <a:r>
              <a:rPr lang="en-US" sz="3200" dirty="0" smtClean="0"/>
              <a:t>   Charge:</a:t>
            </a:r>
          </a:p>
          <a:p>
            <a:pPr>
              <a:buClrTx/>
              <a:buNone/>
            </a:pPr>
            <a:r>
              <a:rPr lang="en-US" sz="3200" dirty="0" smtClean="0"/>
              <a:t>      1. How should ICIAM and IMU actively react </a:t>
            </a:r>
          </a:p>
          <a:p>
            <a:pPr>
              <a:buClrTx/>
              <a:buNone/>
            </a:pPr>
            <a:r>
              <a:rPr lang="en-US" sz="3200" dirty="0" smtClean="0"/>
              <a:t>          to the mentioned problems? </a:t>
            </a:r>
          </a:p>
          <a:p>
            <a:pPr>
              <a:buClrTx/>
              <a:buNone/>
            </a:pPr>
            <a:r>
              <a:rPr lang="en-US" sz="3200" dirty="0" smtClean="0"/>
              <a:t>          Propose ideas?</a:t>
            </a:r>
          </a:p>
          <a:p>
            <a:pPr>
              <a:buClrTx/>
              <a:buNone/>
            </a:pPr>
            <a:r>
              <a:rPr lang="en-US" sz="3200" dirty="0" smtClean="0"/>
              <a:t>      </a:t>
            </a:r>
            <a:endParaRPr lang="en-US" sz="20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7900"/>
            <a:ext cx="7785100" cy="55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Societies should react: How?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701800"/>
            <a:ext cx="9143999" cy="4686300"/>
          </a:xfrm>
        </p:spPr>
        <p:txBody>
          <a:bodyPr/>
          <a:lstStyle/>
          <a:p>
            <a:pPr>
              <a:buClrTx/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   Working group on </a:t>
            </a:r>
            <a:r>
              <a:rPr lang="en-US" sz="3200" dirty="0" smtClean="0">
                <a:solidFill>
                  <a:srgbClr val="FF0000"/>
                </a:solidFill>
              </a:rPr>
              <a:t>Journal Ranking and Pricing  </a:t>
            </a:r>
          </a:p>
          <a:p>
            <a:pPr>
              <a:buClrTx/>
              <a:buNone/>
            </a:pPr>
            <a:r>
              <a:rPr lang="en-US" sz="3200" dirty="0" smtClean="0"/>
              <a:t>   Charge:</a:t>
            </a:r>
          </a:p>
          <a:p>
            <a:pPr lvl="0">
              <a:buNone/>
            </a:pPr>
            <a:r>
              <a:rPr lang="en-US" sz="3200" dirty="0" smtClean="0"/>
              <a:t>      2. Each proposed idea should be  </a:t>
            </a:r>
          </a:p>
          <a:p>
            <a:pPr lvl="0">
              <a:buNone/>
            </a:pPr>
            <a:r>
              <a:rPr lang="en-US" sz="3200" dirty="0" smtClean="0"/>
              <a:t>          accompanied by an estimate of the efforts </a:t>
            </a:r>
          </a:p>
          <a:p>
            <a:pPr lvl="0">
              <a:buNone/>
            </a:pPr>
            <a:r>
              <a:rPr lang="en-US" sz="3200" dirty="0" smtClean="0"/>
              <a:t>          involved in establishing and maintaining an </a:t>
            </a:r>
          </a:p>
          <a:p>
            <a:pPr lvl="0">
              <a:buNone/>
            </a:pPr>
            <a:r>
              <a:rPr lang="en-US" sz="3200" dirty="0" smtClean="0"/>
              <a:t>          implementation of the idea in the long run.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7900"/>
            <a:ext cx="7785100" cy="55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Societies should react: How?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701800"/>
            <a:ext cx="9143999" cy="4686300"/>
          </a:xfrm>
        </p:spPr>
        <p:txBody>
          <a:bodyPr/>
          <a:lstStyle/>
          <a:p>
            <a:pPr>
              <a:buClrTx/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   Working group on </a:t>
            </a:r>
            <a:r>
              <a:rPr lang="en-US" sz="3200" dirty="0" smtClean="0">
                <a:solidFill>
                  <a:srgbClr val="FF0000"/>
                </a:solidFill>
              </a:rPr>
              <a:t>Journal Ranking and Pricing  </a:t>
            </a:r>
          </a:p>
          <a:p>
            <a:pPr>
              <a:buClrTx/>
              <a:buNone/>
            </a:pPr>
            <a:r>
              <a:rPr lang="en-US" sz="3200" dirty="0" smtClean="0"/>
              <a:t>   Charge:</a:t>
            </a:r>
          </a:p>
          <a:p>
            <a:pPr lvl="0">
              <a:buNone/>
            </a:pPr>
            <a:r>
              <a:rPr lang="en-US" sz="3200" dirty="0" smtClean="0"/>
              <a:t>      3. Comment on the possible effects of each </a:t>
            </a:r>
          </a:p>
          <a:p>
            <a:pPr lvl="0">
              <a:buNone/>
            </a:pPr>
            <a:r>
              <a:rPr lang="en-US" sz="3200" dirty="0" smtClean="0"/>
              <a:t>          proposal, e.g., on changes in the   </a:t>
            </a:r>
          </a:p>
          <a:p>
            <a:pPr lvl="0">
              <a:buNone/>
            </a:pPr>
            <a:r>
              <a:rPr lang="en-US" sz="3200" dirty="0" smtClean="0"/>
              <a:t>          behavior of researchers, universities, </a:t>
            </a:r>
          </a:p>
          <a:p>
            <a:pPr lvl="0">
              <a:buNone/>
            </a:pPr>
            <a:r>
              <a:rPr lang="en-US" sz="3200" dirty="0" smtClean="0"/>
              <a:t>          funding agencies, publishers etc. </a:t>
            </a:r>
          </a:p>
          <a:p>
            <a:pPr lvl="0">
              <a:buNone/>
            </a:pPr>
            <a:r>
              <a:rPr lang="en-US" sz="3200" dirty="0" smtClean="0"/>
              <a:t>          Legal implications?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7900"/>
            <a:ext cx="7785100" cy="55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Societies should react: How?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701800"/>
            <a:ext cx="9143999" cy="4686300"/>
          </a:xfrm>
        </p:spPr>
        <p:txBody>
          <a:bodyPr/>
          <a:lstStyle/>
          <a:p>
            <a:pPr>
              <a:buClrTx/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   Working group on </a:t>
            </a:r>
            <a:r>
              <a:rPr lang="en-US" sz="3200" dirty="0" smtClean="0">
                <a:solidFill>
                  <a:srgbClr val="FF0000"/>
                </a:solidFill>
              </a:rPr>
              <a:t>Journal Ranking and Pricing  </a:t>
            </a:r>
          </a:p>
          <a:p>
            <a:pPr>
              <a:buClrTx/>
              <a:buNone/>
            </a:pPr>
            <a:r>
              <a:rPr lang="en-US" sz="3200" dirty="0" smtClean="0"/>
              <a:t>   Charge:</a:t>
            </a:r>
          </a:p>
          <a:p>
            <a:pPr lvl="0">
              <a:buNone/>
            </a:pPr>
            <a:r>
              <a:rPr lang="en-US" sz="3200" dirty="0" smtClean="0"/>
              <a:t>      4. Should the mathematical community create </a:t>
            </a:r>
          </a:p>
          <a:p>
            <a:pPr lvl="0">
              <a:buNone/>
            </a:pPr>
            <a:r>
              <a:rPr lang="en-US" sz="3200" dirty="0" smtClean="0"/>
              <a:t>          their own journal ranking? Include preprint</a:t>
            </a:r>
          </a:p>
          <a:p>
            <a:pPr lvl="0">
              <a:buNone/>
            </a:pPr>
            <a:r>
              <a:rPr lang="en-US" sz="3200" dirty="0" smtClean="0"/>
              <a:t>          servers? Workload? Practicality? How has </a:t>
            </a:r>
          </a:p>
          <a:p>
            <a:pPr lvl="0">
              <a:buNone/>
            </a:pPr>
            <a:r>
              <a:rPr lang="en-US" sz="3200" dirty="0" smtClean="0"/>
              <a:t>          this process to be organized?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7900"/>
            <a:ext cx="7785100" cy="55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Societies should react: How?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701800"/>
            <a:ext cx="9143999" cy="4686300"/>
          </a:xfrm>
        </p:spPr>
        <p:txBody>
          <a:bodyPr/>
          <a:lstStyle/>
          <a:p>
            <a:pPr>
              <a:buClrTx/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   Working group on </a:t>
            </a:r>
            <a:r>
              <a:rPr lang="en-US" sz="3200" dirty="0" smtClean="0">
                <a:solidFill>
                  <a:srgbClr val="FF0000"/>
                </a:solidFill>
              </a:rPr>
              <a:t>Journal Ranking and Pricing  </a:t>
            </a:r>
          </a:p>
          <a:p>
            <a:pPr>
              <a:buClrTx/>
              <a:buNone/>
            </a:pPr>
            <a:r>
              <a:rPr lang="en-US" sz="3200" dirty="0" smtClean="0"/>
              <a:t>   Charge:</a:t>
            </a:r>
          </a:p>
          <a:p>
            <a:pPr>
              <a:buNone/>
            </a:pPr>
            <a:r>
              <a:rPr lang="en-US" sz="3200" dirty="0" smtClean="0"/>
              <a:t>      5. How to protect against the inappropriate  </a:t>
            </a:r>
          </a:p>
          <a:p>
            <a:pPr>
              <a:buNone/>
            </a:pPr>
            <a:r>
              <a:rPr lang="en-US" sz="3200" dirty="0" smtClean="0"/>
              <a:t>          use of impact factors and similar </a:t>
            </a:r>
          </a:p>
          <a:p>
            <a:pPr>
              <a:buNone/>
            </a:pPr>
            <a:r>
              <a:rPr lang="en-US" sz="3200" dirty="0" smtClean="0"/>
              <a:t>          </a:t>
            </a:r>
            <a:r>
              <a:rPr lang="en-US" sz="3200" dirty="0" err="1" smtClean="0"/>
              <a:t>manipulable</a:t>
            </a:r>
            <a:r>
              <a:rPr lang="en-US" sz="3200" dirty="0" smtClean="0"/>
              <a:t> indices for evaluating     </a:t>
            </a:r>
          </a:p>
          <a:p>
            <a:pPr>
              <a:buNone/>
            </a:pPr>
            <a:r>
              <a:rPr lang="en-US" sz="3200" dirty="0" smtClean="0"/>
              <a:t>          research</a:t>
            </a:r>
            <a:r>
              <a:rPr lang="en-US" sz="2000" dirty="0" smtClean="0"/>
              <a:t>.</a:t>
            </a:r>
          </a:p>
          <a:p>
            <a:pPr lvl="0"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7900"/>
            <a:ext cx="7785100" cy="55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 versus peer reviewed rating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701800"/>
            <a:ext cx="9143999" cy="46863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   </a:t>
            </a:r>
            <a:r>
              <a:rPr lang="en-US" dirty="0" smtClean="0"/>
              <a:t>D.N. Arnold, K.K. Fowler, Nefarious Numbers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 smtClean="0"/>
              <a:t>    </a:t>
            </a:r>
            <a:r>
              <a:rPr lang="en-US" dirty="0" smtClean="0">
                <a:hlinkClick r:id="rId3"/>
              </a:rPr>
              <a:t>http://arxiv.org/abs/1010.0278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 smtClean="0"/>
              <a:t>    ERA Rating: Australian Research Council requested that 20000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                          journals be rated by learned academies and disciplinary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                          bodies (e.g. Australian Math. Soc.)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              http://</a:t>
            </a:r>
            <a:r>
              <a:rPr lang="en-US" sz="2000" dirty="0" err="1" smtClean="0"/>
              <a:t>www.arc.gov.au/era/journal_list_dev.htm</a:t>
            </a: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4 Categories: A*  one of the best in its field or subfield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                      A    very high quality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                      B   solid, though not outstanding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                      C   does not meet the criteria of higher tiers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7900"/>
            <a:ext cx="7785100" cy="55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 versus peer reviewed rating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701800"/>
            <a:ext cx="9143999" cy="46863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 smtClean="0"/>
              <a:t>    </a:t>
            </a: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4" name="Picture 3" descr="Screen shot 2011-02-11 at 1.28.33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98600"/>
            <a:ext cx="6181056" cy="49713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10401" y="5816600"/>
            <a:ext cx="195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N. Arnold, K.K. Fowler, Nefarious Numbers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7900"/>
            <a:ext cx="7785100" cy="55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Societies should react: How?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701800"/>
            <a:ext cx="9143999" cy="4686300"/>
          </a:xfrm>
        </p:spPr>
        <p:txBody>
          <a:bodyPr/>
          <a:lstStyle/>
          <a:p>
            <a:pPr>
              <a:buClrTx/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   Working group on </a:t>
            </a:r>
            <a:r>
              <a:rPr lang="en-US" sz="3200" dirty="0" smtClean="0">
                <a:solidFill>
                  <a:srgbClr val="FF0000"/>
                </a:solidFill>
              </a:rPr>
              <a:t>Journal Ranking and Pricing  </a:t>
            </a:r>
          </a:p>
          <a:p>
            <a:pPr>
              <a:buClrTx/>
              <a:buNone/>
            </a:pPr>
            <a:r>
              <a:rPr lang="en-US" sz="3200" dirty="0" smtClean="0"/>
              <a:t>   Charge:</a:t>
            </a:r>
          </a:p>
          <a:p>
            <a:pPr>
              <a:buNone/>
            </a:pPr>
            <a:r>
              <a:rPr lang="en-US" sz="3200" dirty="0" smtClean="0"/>
              <a:t>      Preliminary report to be delivered: </a:t>
            </a:r>
          </a:p>
          <a:p>
            <a:pPr>
              <a:buNone/>
            </a:pPr>
            <a:r>
              <a:rPr lang="en-US" sz="3200" dirty="0" smtClean="0"/>
              <a:t>                     18 February 2011 </a:t>
            </a: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7100"/>
            <a:ext cx="9144000" cy="939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a quantitative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research indicator?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2451100"/>
            <a:ext cx="8902699" cy="4038600"/>
          </a:xfrm>
        </p:spPr>
        <p:txBody>
          <a:bodyPr/>
          <a:lstStyle/>
          <a:p>
            <a:pPr>
              <a:buClrTx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money       </a:t>
            </a:r>
            <a:r>
              <a:rPr lang="en-US" sz="1800" dirty="0" smtClean="0">
                <a:solidFill>
                  <a:srgbClr val="0000FF"/>
                </a:solidFill>
              </a:rPr>
              <a:t>=&gt; rate organization which gives funds </a:t>
            </a:r>
          </a:p>
          <a:p>
            <a:pPr>
              <a:buClrTx/>
            </a:pPr>
            <a:r>
              <a:rPr lang="en-US" dirty="0" smtClean="0"/>
              <a:t># of pages written   </a:t>
            </a:r>
            <a:r>
              <a:rPr lang="en-US" sz="1800" dirty="0" smtClean="0">
                <a:solidFill>
                  <a:srgbClr val="E00E18"/>
                </a:solidFill>
              </a:rPr>
              <a:t>Smirnov solved exercises in his books </a:t>
            </a:r>
          </a:p>
          <a:p>
            <a:pPr>
              <a:buClrTx/>
              <a:buNone/>
            </a:pPr>
            <a:r>
              <a:rPr lang="en-US" sz="1800" dirty="0" smtClean="0">
                <a:solidFill>
                  <a:srgbClr val="E00E18"/>
                </a:solidFill>
              </a:rPr>
              <a:t>     </a:t>
            </a:r>
          </a:p>
          <a:p>
            <a:pPr>
              <a:buClrTx/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2057400"/>
            <a:ext cx="2442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/>
              </a:rPr>
              <a:t>For an individual</a:t>
            </a:r>
            <a:endParaRPr lang="en-US" sz="24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143000"/>
            <a:ext cx="8077200" cy="4025900"/>
          </a:xfrm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117600"/>
            <a:ext cx="8061325" cy="3479800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</a:pPr>
            <a:endParaRPr lang="en-US" sz="7200" dirty="0"/>
          </a:p>
          <a:p>
            <a:pPr algn="ctr" eaLnBrk="1" hangingPunct="1">
              <a:buFont typeface="Wingdings" charset="2"/>
              <a:buNone/>
            </a:pPr>
            <a:endParaRPr lang="en-US" sz="7200" dirty="0"/>
          </a:p>
          <a:p>
            <a:pPr algn="ctr" eaLnBrk="1" hangingPunct="1">
              <a:buFont typeface="Wingdings" charset="2"/>
              <a:buNone/>
            </a:pPr>
            <a:endParaRPr lang="en-US" sz="7200" dirty="0"/>
          </a:p>
          <a:p>
            <a:pPr algn="ctr" eaLnBrk="1" hangingPunct="1">
              <a:buFont typeface="Wingdings" charset="2"/>
              <a:buNone/>
            </a:pPr>
            <a:r>
              <a:rPr lang="en-US" sz="8000" dirty="0"/>
              <a:t>THANK  YOU !</a:t>
            </a:r>
            <a:r>
              <a:rPr lang="en-US" dirty="0">
                <a:sym typeface="Wingdings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7100"/>
            <a:ext cx="9144000" cy="939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a quantitative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research indicator?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2451100"/>
            <a:ext cx="9144000" cy="4038600"/>
          </a:xfrm>
        </p:spPr>
        <p:txBody>
          <a:bodyPr/>
          <a:lstStyle/>
          <a:p>
            <a:pPr>
              <a:buClrTx/>
            </a:pPr>
            <a:r>
              <a:rPr lang="en-US" dirty="0" smtClean="0"/>
              <a:t>Impact factor </a:t>
            </a:r>
          </a:p>
          <a:p>
            <a:pPr>
              <a:buClrTx/>
            </a:pPr>
            <a:r>
              <a:rPr lang="en-US" dirty="0" smtClean="0"/>
              <a:t>Ranking by peer review</a:t>
            </a:r>
          </a:p>
          <a:p>
            <a:pPr>
              <a:buClrTx/>
            </a:pPr>
            <a:r>
              <a:rPr lang="en-US" dirty="0" smtClean="0"/>
              <a:t>Evaluate journal by accreditation process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2057400"/>
            <a:ext cx="2580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/>
              </a:rPr>
              <a:t>Ranking a journal</a:t>
            </a:r>
            <a:endParaRPr lang="en-US" sz="24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7900"/>
            <a:ext cx="7797801" cy="5207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Societies Contribute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60500"/>
            <a:ext cx="9143999" cy="5232400"/>
          </a:xfrm>
        </p:spPr>
        <p:txBody>
          <a:bodyPr/>
          <a:lstStyle/>
          <a:p>
            <a:pPr>
              <a:buClrTx/>
            </a:pPr>
            <a:r>
              <a:rPr lang="en-US" dirty="0" smtClean="0">
                <a:solidFill>
                  <a:srgbClr val="0000FF"/>
                </a:solidFill>
              </a:rPr>
              <a:t>   IMU, ICIAM, The IMS: joint committee on </a:t>
            </a:r>
            <a:r>
              <a:rPr lang="en-US" dirty="0" smtClean="0">
                <a:solidFill>
                  <a:srgbClr val="FF0000"/>
                </a:solidFill>
              </a:rPr>
              <a:t>Quantitative </a:t>
            </a:r>
          </a:p>
          <a:p>
            <a:pPr>
              <a:buClrTx/>
              <a:buNone/>
            </a:pPr>
            <a:r>
              <a:rPr lang="en-US" dirty="0" smtClean="0">
                <a:solidFill>
                  <a:srgbClr val="FF0000"/>
                </a:solidFill>
              </a:rPr>
              <a:t>     Assessment of Research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smtClean="0"/>
              <a:t>members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>
              <a:buClrTx/>
              <a:buNone/>
            </a:pPr>
            <a:r>
              <a:rPr lang="en-US" dirty="0" smtClean="0">
                <a:solidFill>
                  <a:srgbClr val="0000FF"/>
                </a:solidFill>
              </a:rPr>
              <a:t>                  </a:t>
            </a:r>
            <a:r>
              <a:rPr lang="en-US" dirty="0" smtClean="0"/>
              <a:t>John Ewing (Providence, USA) </a:t>
            </a:r>
          </a:p>
          <a:p>
            <a:pPr>
              <a:buClrTx/>
              <a:buNone/>
            </a:pPr>
            <a:r>
              <a:rPr lang="en-US" dirty="0" smtClean="0"/>
              <a:t>                  Robert Adler (Haifa, Israel)</a:t>
            </a:r>
          </a:p>
          <a:p>
            <a:pPr>
              <a:buClrTx/>
              <a:buNone/>
            </a:pPr>
            <a:r>
              <a:rPr lang="en-US" dirty="0" smtClean="0"/>
              <a:t>                  Peter Taylor (Melbourne, Australia</a:t>
            </a:r>
          </a:p>
          <a:p>
            <a:pPr>
              <a:buClrTx/>
              <a:buNone/>
            </a:pPr>
            <a:r>
              <a:rPr lang="en-US" dirty="0" smtClean="0"/>
              <a:t>       Title of report:   </a:t>
            </a:r>
            <a:r>
              <a:rPr lang="en-US" dirty="0" smtClean="0">
                <a:solidFill>
                  <a:srgbClr val="0000FF"/>
                </a:solidFill>
              </a:rPr>
              <a:t>Citation statistics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Release: 11 June 2008</a:t>
            </a:r>
          </a:p>
          <a:p>
            <a:pPr>
              <a:buClrTx/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7900"/>
            <a:ext cx="7759701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Societies Contribute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60500"/>
            <a:ext cx="9143999" cy="5232400"/>
          </a:xfrm>
        </p:spPr>
        <p:txBody>
          <a:bodyPr/>
          <a:lstStyle/>
          <a:p>
            <a:pPr>
              <a:buClrTx/>
            </a:pPr>
            <a:r>
              <a:rPr lang="en-US" dirty="0" smtClean="0">
                <a:solidFill>
                  <a:srgbClr val="0000FF"/>
                </a:solidFill>
              </a:rPr>
              <a:t>   IMU, ICIAM, The IMS: joint committee on </a:t>
            </a:r>
            <a:r>
              <a:rPr lang="en-US" dirty="0" smtClean="0">
                <a:solidFill>
                  <a:srgbClr val="FF0000"/>
                </a:solidFill>
              </a:rPr>
              <a:t>Quantitative </a:t>
            </a:r>
          </a:p>
          <a:p>
            <a:pPr>
              <a:buClrTx/>
              <a:buNone/>
            </a:pPr>
            <a:r>
              <a:rPr lang="en-US" dirty="0" smtClean="0">
                <a:solidFill>
                  <a:srgbClr val="FF0000"/>
                </a:solidFill>
              </a:rPr>
              <a:t>     Assessment of Research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smtClean="0"/>
              <a:t>members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>
              <a:buClrTx/>
              <a:buNone/>
            </a:pPr>
            <a:r>
              <a:rPr lang="en-US" dirty="0" smtClean="0">
                <a:solidFill>
                  <a:srgbClr val="0000FF"/>
                </a:solidFill>
              </a:rPr>
              <a:t>                  </a:t>
            </a:r>
            <a:r>
              <a:rPr lang="en-US" dirty="0" smtClean="0"/>
              <a:t>John Ewing (Providence, USA) </a:t>
            </a:r>
          </a:p>
          <a:p>
            <a:pPr>
              <a:buClrTx/>
              <a:buNone/>
            </a:pPr>
            <a:r>
              <a:rPr lang="en-US" dirty="0" smtClean="0"/>
              <a:t>                  Robert Adler (Haifa, Israel)</a:t>
            </a:r>
          </a:p>
          <a:p>
            <a:pPr>
              <a:buClrTx/>
              <a:buNone/>
            </a:pPr>
            <a:r>
              <a:rPr lang="en-US" dirty="0" smtClean="0"/>
              <a:t>                  Peter Taylor (Melbourne, Australia)</a:t>
            </a:r>
          </a:p>
          <a:p>
            <a:pPr>
              <a:buClrTx/>
              <a:buNone/>
            </a:pPr>
            <a:r>
              <a:rPr lang="en-US" dirty="0" smtClean="0"/>
              <a:t>       Title of report:   </a:t>
            </a:r>
            <a:r>
              <a:rPr lang="en-US" dirty="0" smtClean="0">
                <a:solidFill>
                  <a:srgbClr val="0000FF"/>
                </a:solidFill>
              </a:rPr>
              <a:t>Citation statistics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Release: 11 June 2008</a:t>
            </a:r>
          </a:p>
          <a:p>
            <a:pPr>
              <a:buClrTx/>
            </a:pPr>
            <a:r>
              <a:rPr lang="en-US" dirty="0" smtClean="0">
                <a:solidFill>
                  <a:srgbClr val="0000FF"/>
                </a:solidFill>
              </a:rPr>
              <a:t>    IMU, ICIAM: New working group on </a:t>
            </a:r>
          </a:p>
          <a:p>
            <a:pPr>
              <a:buClrTx/>
              <a:buNone/>
            </a:pPr>
            <a:r>
              <a:rPr lang="en-US" dirty="0" smtClean="0">
                <a:solidFill>
                  <a:srgbClr val="FF0000"/>
                </a:solidFill>
              </a:rPr>
              <a:t>       Journal Ranking and Pricing  19. 10. 2010</a:t>
            </a:r>
          </a:p>
          <a:p>
            <a:pPr>
              <a:buClrTx/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Harddisk:Applications:Microsoft Office 2004:Vorlagen:Präsentationen:Designs:Alchemie</Template>
  <TotalTime>6678</TotalTime>
  <Words>6393</Words>
  <Application>Microsoft Macintosh PowerPoint</Application>
  <PresentationFormat>On-screen Show (4:3)</PresentationFormat>
  <Paragraphs>881</Paragraphs>
  <Slides>60</Slides>
  <Notes>54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Standarddesign</vt:lpstr>
      <vt:lpstr>Are Quantitative Research   Indicators Good or Bad?  </vt:lpstr>
      <vt:lpstr>Quantitative Assessment</vt:lpstr>
      <vt:lpstr>Quantitative Assessment</vt:lpstr>
      <vt:lpstr>Many Questions</vt:lpstr>
      <vt:lpstr>What is a quantitative  research indicator? </vt:lpstr>
      <vt:lpstr>What is a quantitative  research indicator? </vt:lpstr>
      <vt:lpstr>What is a quantitative  research indicator? </vt:lpstr>
      <vt:lpstr>Societies Contribute</vt:lpstr>
      <vt:lpstr>Societies Contribute</vt:lpstr>
      <vt:lpstr>Impact Factor: What is it?</vt:lpstr>
      <vt:lpstr>Quality of Citation Databases</vt:lpstr>
      <vt:lpstr>Impact Factor</vt:lpstr>
      <vt:lpstr>Criticism of Impact Factor</vt:lpstr>
      <vt:lpstr>Criticism of Impact Factor  1  ‘average’ citations: not quite correct</vt:lpstr>
      <vt:lpstr>Criticism of Impact Factor  1  ‘average’ citations: not quite correct</vt:lpstr>
      <vt:lpstr>Criticism of Impact Factor 2 Two year period not appropriate</vt:lpstr>
      <vt:lpstr>Criticism of Impact Factor  2  Two year period not appropriate</vt:lpstr>
      <vt:lpstr>Criticism of Impact Factor  2  Two year period not appropriate</vt:lpstr>
      <vt:lpstr>Criticism of Impact Factor  2  Two year period not appropriate</vt:lpstr>
      <vt:lpstr>Criticism of Impact Factor  3 Impact Factor varies considerably between disciplines</vt:lpstr>
      <vt:lpstr>Criticism of Impact Factor  3 Impact factor varies considerably between disciplines  </vt:lpstr>
      <vt:lpstr>Criticism of Impact Factor  4 Impact factor varies considerably from year to year </vt:lpstr>
      <vt:lpstr>Criticism of Impact Factor  5 Language of publication influences impact factor</vt:lpstr>
      <vt:lpstr>Criticism of Impact Factor  5 Language of publication influences impact factor</vt:lpstr>
      <vt:lpstr>Criticism of Impact Factor  6 Ignores sound statistical practice </vt:lpstr>
      <vt:lpstr>Comparison: an example </vt:lpstr>
      <vt:lpstr>Comparison: an example </vt:lpstr>
      <vt:lpstr>Comparison: an example </vt:lpstr>
      <vt:lpstr>Comparison: an example </vt:lpstr>
      <vt:lpstr>Comparison: an example  </vt:lpstr>
      <vt:lpstr>Criticism of Impact Factor</vt:lpstr>
      <vt:lpstr>Criticism of Impact Factor What is real impact?</vt:lpstr>
      <vt:lpstr>Criticism of Impact Factor What is real impact?</vt:lpstr>
      <vt:lpstr>Criticism of Impact Factor What is real impact?</vt:lpstr>
      <vt:lpstr>Criticism of Impact Factor comparison of journals of the same type</vt:lpstr>
      <vt:lpstr>Criticism of Impact Factor comparison with other criteria</vt:lpstr>
      <vt:lpstr>Criticism of Impact Factor comparison with other criteria</vt:lpstr>
      <vt:lpstr>Misusage of Impact Factor </vt:lpstr>
      <vt:lpstr>Misusage of Impact Factor </vt:lpstr>
      <vt:lpstr>Misusage of Impact Factor </vt:lpstr>
      <vt:lpstr> Ranking Scientists</vt:lpstr>
      <vt:lpstr> Ranking Scientists</vt:lpstr>
      <vt:lpstr> Ranking Scientists</vt:lpstr>
      <vt:lpstr> Ranking Scientists</vt:lpstr>
      <vt:lpstr> Ranking Scientists</vt:lpstr>
      <vt:lpstr> Ranking Scientists</vt:lpstr>
      <vt:lpstr> Ranking Scientists</vt:lpstr>
      <vt:lpstr>Meaning of Citations</vt:lpstr>
      <vt:lpstr>Meaning Citations</vt:lpstr>
      <vt:lpstr>Meaning Citations</vt:lpstr>
      <vt:lpstr>Societies should react: How?</vt:lpstr>
      <vt:lpstr>Societies should react: How?</vt:lpstr>
      <vt:lpstr>Societies should react: How?</vt:lpstr>
      <vt:lpstr>Societies should react: How?</vt:lpstr>
      <vt:lpstr>Societies should react: How?</vt:lpstr>
      <vt:lpstr>Societies should react: How?</vt:lpstr>
      <vt:lpstr>IF versus peer reviewed rating </vt:lpstr>
      <vt:lpstr>IF versus peer reviewed rating </vt:lpstr>
      <vt:lpstr>Societies should react: How?</vt:lpstr>
      <vt:lpstr>Slide 60</vt:lpstr>
    </vt:vector>
  </TitlesOfParts>
  <Manager/>
  <Company>admin kneser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Mathematische Modellierung und Simulation</dc:title>
  <dc:subject/>
  <dc:creator>admin kneser</dc:creator>
  <cp:keywords/>
  <dc:description/>
  <cp:lastModifiedBy>D MATH</cp:lastModifiedBy>
  <cp:revision>176</cp:revision>
  <dcterms:created xsi:type="dcterms:W3CDTF">2011-03-03T03:03:34Z</dcterms:created>
  <dcterms:modified xsi:type="dcterms:W3CDTF">2011-03-03T03:04:06Z</dcterms:modified>
  <cp:category/>
</cp:coreProperties>
</file>